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64" r:id="rId6"/>
    <p:sldId id="298" r:id="rId7"/>
    <p:sldId id="299" r:id="rId8"/>
    <p:sldId id="266" r:id="rId9"/>
    <p:sldId id="268" r:id="rId10"/>
    <p:sldId id="269" r:id="rId11"/>
    <p:sldId id="300" r:id="rId12"/>
    <p:sldId id="301" r:id="rId13"/>
    <p:sldId id="297" r:id="rId14"/>
  </p:sldIdLst>
  <p:sldSz cx="12192000" cy="6858000"/>
  <p:notesSz cx="6858000" cy="9144000"/>
  <p:embeddedFontLst>
    <p:embeddedFont>
      <p:font typeface="Open Sans" panose="020B0606030504020204" pitchFamily="34" charset="0"/>
      <p:regular r:id="rId16"/>
      <p:bold r:id="rId17"/>
      <p:italic r:id="rId18"/>
      <p:boldItalic r:id="rId19"/>
    </p:embeddedFont>
    <p:embeddedFont>
      <p:font typeface="Play" panose="020B0604020202020204" charset="0"/>
      <p:regular r:id="rId20"/>
      <p:bold r:id="rId21"/>
    </p:embeddedFont>
    <p:embeddedFont>
      <p:font typeface="Titillium Web" panose="00000500000000000000" pitchFamily="2" charset="0"/>
      <p:regular r:id="rId22"/>
      <p:bold r:id="rId23"/>
      <p:italic r:id="rId24"/>
      <p:boldItalic r:id="rId25"/>
    </p:embeddedFont>
    <p:embeddedFont>
      <p:font typeface="Titillium Web SemiBold" panose="000007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5" roundtripDataSignature="AMtx7mgde27l/Mf/wEaHMJ/360ibVA4k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792" autoAdjust="0"/>
  </p:normalViewPr>
  <p:slideViewPr>
    <p:cSldViewPr snapToGrid="0">
      <p:cViewPr varScale="1">
        <p:scale>
          <a:sx n="79" d="100"/>
          <a:sy n="79" d="100"/>
        </p:scale>
        <p:origin x="17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6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65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9" name="Google Shape;219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1d44f5c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s-ES" b="1" dirty="0"/>
              <a:t>RAG vs Agentic RAG</a:t>
            </a:r>
          </a:p>
          <a:p>
            <a:r>
              <a:rPr lang="es-ES" b="1" dirty="0"/>
              <a:t>RAG (</a:t>
            </a:r>
            <a:r>
              <a:rPr lang="es-ES" b="1" dirty="0" err="1"/>
              <a:t>Retrieval-Augmented</a:t>
            </a:r>
            <a:r>
              <a:rPr lang="es-ES" b="1" dirty="0"/>
              <a:t> </a:t>
            </a:r>
            <a:r>
              <a:rPr lang="es-ES" b="1" dirty="0" err="1"/>
              <a:t>Generation</a:t>
            </a:r>
            <a:r>
              <a:rPr lang="es-ES" b="1" dirty="0"/>
              <a:t>)</a:t>
            </a:r>
            <a:endParaRPr lang="es-ES" dirty="0"/>
          </a:p>
          <a:p>
            <a:r>
              <a:rPr lang="es-ES" dirty="0"/>
              <a:t>Pipeline fijo: </a:t>
            </a:r>
            <a:r>
              <a:rPr lang="es-ES" i="1" dirty="0"/>
              <a:t>pregunta → recuperar documentos → generar respuesta</a:t>
            </a:r>
            <a:r>
              <a:rPr lang="es-ES" dirty="0"/>
              <a:t>.</a:t>
            </a:r>
          </a:p>
          <a:p>
            <a:r>
              <a:rPr lang="es-ES" dirty="0"/>
              <a:t>El modelo </a:t>
            </a:r>
            <a:r>
              <a:rPr lang="es-ES" b="1" dirty="0"/>
              <a:t>no decide el flujo</a:t>
            </a:r>
            <a:r>
              <a:rPr lang="es-ES" dirty="0"/>
              <a:t>: solo usa lo que le devuelve el buscador.</a:t>
            </a:r>
          </a:p>
          <a:p>
            <a:r>
              <a:rPr lang="es-ES" dirty="0"/>
              <a:t>Bueno para </a:t>
            </a:r>
            <a:r>
              <a:rPr lang="es-ES" dirty="0" err="1"/>
              <a:t>FAQs</a:t>
            </a:r>
            <a:r>
              <a:rPr lang="es-ES" dirty="0"/>
              <a:t>, </a:t>
            </a:r>
            <a:r>
              <a:rPr lang="es-ES" dirty="0" err="1"/>
              <a:t>chatbots</a:t>
            </a:r>
            <a:r>
              <a:rPr lang="es-ES" dirty="0"/>
              <a:t> sobre un repositorio, búsqueda de políticas, etc.</a:t>
            </a:r>
          </a:p>
          <a:p>
            <a:r>
              <a:rPr lang="es-ES" dirty="0"/>
              <a:t>Más simple de diseñar, desplegar y monitorizar.</a:t>
            </a:r>
          </a:p>
          <a:p>
            <a:r>
              <a:rPr lang="es-ES" b="1" dirty="0"/>
              <a:t>Agentic RAG</a:t>
            </a:r>
            <a:endParaRPr lang="es-ES" dirty="0"/>
          </a:p>
          <a:p>
            <a:r>
              <a:rPr lang="es-ES" dirty="0"/>
              <a:t>Añade </a:t>
            </a:r>
            <a:r>
              <a:rPr lang="es-ES" b="1" dirty="0"/>
              <a:t>agentes</a:t>
            </a:r>
            <a:r>
              <a:rPr lang="es-ES" dirty="0"/>
              <a:t> que planifican y toman decisiones.</a:t>
            </a:r>
          </a:p>
          <a:p>
            <a:r>
              <a:rPr lang="es-ES" dirty="0"/>
              <a:t>El sistema puede:</a:t>
            </a:r>
          </a:p>
          <a:p>
            <a:pPr lvl="1"/>
            <a:r>
              <a:rPr lang="es-ES" dirty="0"/>
              <a:t>Reescribir la pregunta, hacer </a:t>
            </a:r>
            <a:r>
              <a:rPr lang="es-ES" b="1" dirty="0"/>
              <a:t>varias rondas de </a:t>
            </a:r>
            <a:r>
              <a:rPr lang="es-ES" b="1" dirty="0" err="1"/>
              <a:t>retrieval</a:t>
            </a:r>
            <a:r>
              <a:rPr lang="es-ES" dirty="0"/>
              <a:t>.</a:t>
            </a:r>
          </a:p>
          <a:p>
            <a:pPr lvl="1"/>
            <a:r>
              <a:rPr lang="es-ES" b="1" dirty="0"/>
              <a:t>Llamar a herramientas</a:t>
            </a:r>
            <a:r>
              <a:rPr lang="es-ES" dirty="0"/>
              <a:t> (DB, </a:t>
            </a:r>
            <a:r>
              <a:rPr lang="es-ES" dirty="0" err="1"/>
              <a:t>APIs</a:t>
            </a:r>
            <a:r>
              <a:rPr lang="es-ES" dirty="0"/>
              <a:t>, código) antes de responder.</a:t>
            </a:r>
          </a:p>
          <a:p>
            <a:pPr lvl="1"/>
            <a:r>
              <a:rPr lang="es-ES" dirty="0"/>
              <a:t>Evaluar si la respuesta es buena y </a:t>
            </a:r>
            <a:r>
              <a:rPr lang="es-ES" b="1" dirty="0" err="1"/>
              <a:t>auto-corregirse</a:t>
            </a:r>
            <a:r>
              <a:rPr lang="es-ES" dirty="0"/>
              <a:t>.</a:t>
            </a:r>
          </a:p>
          <a:p>
            <a:r>
              <a:rPr lang="es-ES" dirty="0"/>
              <a:t>Adecuado para tareas complejas, </a:t>
            </a:r>
            <a:r>
              <a:rPr lang="es-ES" dirty="0" err="1"/>
              <a:t>multi-paso</a:t>
            </a:r>
            <a:r>
              <a:rPr lang="es-ES" dirty="0"/>
              <a:t> y flujos tipo “copiloto”.</a:t>
            </a:r>
          </a:p>
          <a:p>
            <a:r>
              <a:rPr lang="es-ES" b="1" dirty="0"/>
              <a:t>Idea clave</a:t>
            </a:r>
            <a:endParaRPr lang="es-ES" dirty="0"/>
          </a:p>
          <a:p>
            <a:r>
              <a:rPr lang="es-ES" dirty="0"/>
              <a:t>RAG = pipeline estático de búsqueda + generación.</a:t>
            </a:r>
            <a:br>
              <a:rPr lang="es-ES" dirty="0"/>
            </a:br>
            <a:r>
              <a:rPr lang="es-ES" dirty="0"/>
              <a:t>Agentic RAG = un “orquestador inteligente” que usa RAG (y más herramientas) para razonar y actuar paso a paso.</a:t>
            </a:r>
          </a:p>
          <a:p>
            <a:pPr marL="45720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45720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335" name="Google Shape;335;g35f1d44f5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>
          <a:extLst>
            <a:ext uri="{FF2B5EF4-FFF2-40B4-BE49-F238E27FC236}">
              <a16:creationId xmlns:a16="http://schemas.microsoft.com/office/drawing/2014/main" id="{0D1B0CBB-277E-1949-2CBA-343DB6F6D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06:notes">
            <a:extLst>
              <a:ext uri="{FF2B5EF4-FFF2-40B4-BE49-F238E27FC236}">
                <a16:creationId xmlns:a16="http://schemas.microsoft.com/office/drawing/2014/main" id="{4C67E8DE-38E4-DED2-EA45-6FFD808D3C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/>
              <a:t>Los agentes se suelen clasificar en función de su inteligencia, es decir que procesos para tomar decisiones siguen y cuánta información del entorno conocen. A continuación vamos a ver los tipos de agentes que existen, desde más sencillos a más complejos.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06:notes">
            <a:extLst>
              <a:ext uri="{FF2B5EF4-FFF2-40B4-BE49-F238E27FC236}">
                <a16:creationId xmlns:a16="http://schemas.microsoft.com/office/drawing/2014/main" id="{0E493FC1-9476-DDFF-969A-565A8FCEB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0032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>
          <a:extLst>
            <a:ext uri="{FF2B5EF4-FFF2-40B4-BE49-F238E27FC236}">
              <a16:creationId xmlns:a16="http://schemas.microsoft.com/office/drawing/2014/main" id="{225AC256-AB45-7146-CFAE-3C51A843B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1d44f5c4_0_0:notes">
            <a:extLst>
              <a:ext uri="{FF2B5EF4-FFF2-40B4-BE49-F238E27FC236}">
                <a16:creationId xmlns:a16="http://schemas.microsoft.com/office/drawing/2014/main" id="{BCB11460-BC8A-B5BF-3978-190524600C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s-ES" b="1" dirty="0"/>
              <a:t>RAG vs Agentic RAG</a:t>
            </a:r>
          </a:p>
          <a:p>
            <a:r>
              <a:rPr lang="es-ES" b="1" dirty="0"/>
              <a:t>RAG (</a:t>
            </a:r>
            <a:r>
              <a:rPr lang="es-ES" b="1" dirty="0" err="1"/>
              <a:t>Retrieval-Augmented</a:t>
            </a:r>
            <a:r>
              <a:rPr lang="es-ES" b="1" dirty="0"/>
              <a:t> </a:t>
            </a:r>
            <a:r>
              <a:rPr lang="es-ES" b="1" dirty="0" err="1"/>
              <a:t>Generation</a:t>
            </a:r>
            <a:r>
              <a:rPr lang="es-ES" b="1" dirty="0"/>
              <a:t>)</a:t>
            </a:r>
            <a:endParaRPr lang="es-ES" dirty="0"/>
          </a:p>
          <a:p>
            <a:r>
              <a:rPr lang="es-ES" dirty="0"/>
              <a:t>Pipeline fijo: </a:t>
            </a:r>
            <a:r>
              <a:rPr lang="es-ES" i="1" dirty="0"/>
              <a:t>pregunta → recuperar documentos → generar respuesta</a:t>
            </a:r>
            <a:r>
              <a:rPr lang="es-ES" dirty="0"/>
              <a:t>.</a:t>
            </a:r>
          </a:p>
          <a:p>
            <a:r>
              <a:rPr lang="es-ES" dirty="0"/>
              <a:t>El modelo </a:t>
            </a:r>
            <a:r>
              <a:rPr lang="es-ES" b="1" dirty="0"/>
              <a:t>no decide el flujo</a:t>
            </a:r>
            <a:r>
              <a:rPr lang="es-ES" dirty="0"/>
              <a:t>: solo usa lo que le devuelve el buscador.</a:t>
            </a:r>
          </a:p>
          <a:p>
            <a:r>
              <a:rPr lang="es-ES" dirty="0"/>
              <a:t>Bueno para </a:t>
            </a:r>
            <a:r>
              <a:rPr lang="es-ES" dirty="0" err="1"/>
              <a:t>FAQs</a:t>
            </a:r>
            <a:r>
              <a:rPr lang="es-ES" dirty="0"/>
              <a:t>, </a:t>
            </a:r>
            <a:r>
              <a:rPr lang="es-ES" dirty="0" err="1"/>
              <a:t>chatbots</a:t>
            </a:r>
            <a:r>
              <a:rPr lang="es-ES" dirty="0"/>
              <a:t> sobre un repositorio, búsqueda de políticas, etc.</a:t>
            </a:r>
          </a:p>
          <a:p>
            <a:r>
              <a:rPr lang="es-ES" dirty="0"/>
              <a:t>Más simple de diseñar, desplegar y monitorizar.</a:t>
            </a:r>
          </a:p>
          <a:p>
            <a:r>
              <a:rPr lang="es-ES" b="1" dirty="0"/>
              <a:t>Agentic RAG</a:t>
            </a:r>
            <a:endParaRPr lang="es-ES" dirty="0"/>
          </a:p>
          <a:p>
            <a:r>
              <a:rPr lang="es-ES" dirty="0"/>
              <a:t>Añade </a:t>
            </a:r>
            <a:r>
              <a:rPr lang="es-ES" b="1" dirty="0"/>
              <a:t>agentes</a:t>
            </a:r>
            <a:r>
              <a:rPr lang="es-ES" dirty="0"/>
              <a:t> que planifican y toman decisiones.</a:t>
            </a:r>
          </a:p>
          <a:p>
            <a:r>
              <a:rPr lang="es-ES" dirty="0"/>
              <a:t>El sistema puede:</a:t>
            </a:r>
          </a:p>
          <a:p>
            <a:pPr lvl="1"/>
            <a:r>
              <a:rPr lang="es-ES" dirty="0"/>
              <a:t>Reescribir la pregunta, hacer </a:t>
            </a:r>
            <a:r>
              <a:rPr lang="es-ES" b="1" dirty="0"/>
              <a:t>varias rondas de </a:t>
            </a:r>
            <a:r>
              <a:rPr lang="es-ES" b="1" dirty="0" err="1"/>
              <a:t>retrieval</a:t>
            </a:r>
            <a:r>
              <a:rPr lang="es-ES" dirty="0"/>
              <a:t>.</a:t>
            </a:r>
          </a:p>
          <a:p>
            <a:pPr lvl="1"/>
            <a:r>
              <a:rPr lang="es-ES" b="1" dirty="0"/>
              <a:t>Llamar a herramientas</a:t>
            </a:r>
            <a:r>
              <a:rPr lang="es-ES" dirty="0"/>
              <a:t> (DB, </a:t>
            </a:r>
            <a:r>
              <a:rPr lang="es-ES" dirty="0" err="1"/>
              <a:t>APIs</a:t>
            </a:r>
            <a:r>
              <a:rPr lang="es-ES" dirty="0"/>
              <a:t>, código) antes de responder.</a:t>
            </a:r>
          </a:p>
          <a:p>
            <a:pPr lvl="1"/>
            <a:r>
              <a:rPr lang="es-ES" dirty="0"/>
              <a:t>Evaluar si la respuesta es buena y </a:t>
            </a:r>
            <a:r>
              <a:rPr lang="es-ES" b="1" dirty="0" err="1"/>
              <a:t>auto-corregirse</a:t>
            </a:r>
            <a:r>
              <a:rPr lang="es-ES" dirty="0"/>
              <a:t>.</a:t>
            </a:r>
          </a:p>
          <a:p>
            <a:r>
              <a:rPr lang="es-ES" dirty="0"/>
              <a:t>Adecuado para tareas complejas, </a:t>
            </a:r>
            <a:r>
              <a:rPr lang="es-ES" dirty="0" err="1"/>
              <a:t>multi-paso</a:t>
            </a:r>
            <a:r>
              <a:rPr lang="es-ES" dirty="0"/>
              <a:t> y flujos tipo “copiloto”.</a:t>
            </a:r>
          </a:p>
          <a:p>
            <a:r>
              <a:rPr lang="es-ES" b="1" dirty="0"/>
              <a:t>Idea clave</a:t>
            </a:r>
            <a:endParaRPr lang="es-ES" dirty="0"/>
          </a:p>
          <a:p>
            <a:r>
              <a:rPr lang="es-ES" dirty="0"/>
              <a:t>RAG = pipeline estático de búsqueda + generación.</a:t>
            </a:r>
            <a:br>
              <a:rPr lang="es-ES" dirty="0"/>
            </a:br>
            <a:r>
              <a:rPr lang="es-ES" dirty="0"/>
              <a:t>Agentic RAG = un “orquestador inteligente” que usa RAG (y más herramientas) para razonar y actuar paso a paso.</a:t>
            </a:r>
          </a:p>
          <a:p>
            <a:pPr marL="45720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45720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335" name="Google Shape;335;g35f1d44f5c4_0_0:notes">
            <a:extLst>
              <a:ext uri="{FF2B5EF4-FFF2-40B4-BE49-F238E27FC236}">
                <a16:creationId xmlns:a16="http://schemas.microsoft.com/office/drawing/2014/main" id="{2FB6E40B-774F-88AE-DEFF-F4464DD957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7705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03" name="Google Shape;603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6" name="Google Shape;226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2" name="Google Shape;272;p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s-ES" dirty="0"/>
              <a:t>Las personas podrán usar la IA generativa para crear </a:t>
            </a:r>
            <a:r>
              <a:rPr lang="es-ES" b="1" dirty="0"/>
              <a:t>mejores currículums, informes, trabajos y maneras de relacionarse con otros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Para 2026, el 30 % de los trabajadores usará </a:t>
            </a:r>
            <a:r>
              <a:rPr lang="es-ES" b="1" dirty="0"/>
              <a:t>“filtros de carisma” digitales</a:t>
            </a:r>
            <a:r>
              <a:rPr lang="es-ES" dirty="0"/>
              <a:t>: herramientas de IA que mejoran cómo te presentas a los demás para que parezcas más seguro, claro y convincente y así lograr avances en la carrera que antes eran difíciles.</a:t>
            </a:r>
          </a:p>
          <a:p>
            <a:r>
              <a:rPr lang="es-ES" dirty="0"/>
              <a:t>Como la IA generativa puede </a:t>
            </a:r>
            <a:r>
              <a:rPr lang="es-ES" b="1" dirty="0"/>
              <a:t>aumentar el rendimiento de toda la fuerza laboral</a:t>
            </a:r>
            <a:r>
              <a:rPr lang="es-ES" dirty="0"/>
              <a:t>, los países con mucha mano de obra barata ya no tendrán una ventaja tan grande.</a:t>
            </a:r>
            <a:br>
              <a:rPr lang="es-ES" dirty="0"/>
            </a:br>
            <a:r>
              <a:rPr lang="es-ES" dirty="0"/>
              <a:t>Para 2027, el impacto de la IA en la productividad se reconocerá como </a:t>
            </a:r>
            <a:r>
              <a:rPr lang="es-ES" b="1" dirty="0"/>
              <a:t>un indicador económico clave del poder de un país</a:t>
            </a:r>
            <a:r>
              <a:rPr lang="es-ES" dirty="0"/>
              <a:t>, gracias a las mejoras generalizadas en la productividad de los trabajadores.</a:t>
            </a:r>
          </a:p>
          <a:p>
            <a:r>
              <a:rPr lang="es-ES" dirty="0"/>
              <a:t>La IA generativa puede ayudar a crear una </a:t>
            </a:r>
            <a:r>
              <a:rPr lang="es-ES" b="1" dirty="0"/>
              <a:t>plantilla más diversa</a:t>
            </a:r>
            <a:r>
              <a:rPr lang="es-ES" dirty="0"/>
              <a:t>, que incluya personas de muchas edades, con distintos niveles de estudios, orígenes culturales y </a:t>
            </a:r>
            <a:r>
              <a:rPr lang="es-ES" b="1" dirty="0"/>
              <a:t>personas neurodivergentes</a:t>
            </a:r>
            <a:r>
              <a:rPr lang="es-ES" dirty="0"/>
              <a:t> (cuyo cerebro funciona de manera distinta, como en autismo, TDAH, etc.).</a:t>
            </a:r>
            <a:br>
              <a:rPr lang="es-ES" dirty="0"/>
            </a:br>
            <a:r>
              <a:rPr lang="es-ES" dirty="0"/>
              <a:t>Para 2027, el 25 % de las empresas de la lista </a:t>
            </a:r>
            <a:r>
              <a:rPr lang="es-ES" dirty="0" err="1"/>
              <a:t>Fortune</a:t>
            </a:r>
            <a:r>
              <a:rPr lang="es-ES" dirty="0"/>
              <a:t> 500 contratará activamente talento neurodivergente para mejorar sus resultados de negocio</a:t>
            </a:r>
          </a:p>
        </p:txBody>
      </p:sp>
      <p:sp>
        <p:nvSpPr>
          <p:cNvPr id="287" name="Google Shape;2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>
          <a:extLst>
            <a:ext uri="{FF2B5EF4-FFF2-40B4-BE49-F238E27FC236}">
              <a16:creationId xmlns:a16="http://schemas.microsoft.com/office/drawing/2014/main" id="{0BE2BD61-7F82-B8DD-DE1C-C33CDD2F5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05:notes">
            <a:extLst>
              <a:ext uri="{FF2B5EF4-FFF2-40B4-BE49-F238E27FC236}">
                <a16:creationId xmlns:a16="http://schemas.microsoft.com/office/drawing/2014/main" id="{BB8DA524-4065-16B1-8948-79930DF927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2" name="Google Shape;272;p105:notes">
            <a:extLst>
              <a:ext uri="{FF2B5EF4-FFF2-40B4-BE49-F238E27FC236}">
                <a16:creationId xmlns:a16="http://schemas.microsoft.com/office/drawing/2014/main" id="{064DEAAE-D48D-BEEA-B1DF-34BD343B45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5415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>
          <a:extLst>
            <a:ext uri="{FF2B5EF4-FFF2-40B4-BE49-F238E27FC236}">
              <a16:creationId xmlns:a16="http://schemas.microsoft.com/office/drawing/2014/main" id="{0191EB95-DF32-B649-3F71-77EA5C168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:notes">
            <a:extLst>
              <a:ext uri="{FF2B5EF4-FFF2-40B4-BE49-F238E27FC236}">
                <a16:creationId xmlns:a16="http://schemas.microsoft.com/office/drawing/2014/main" id="{D1105CB5-0245-808E-8C6B-2FBCBC96B8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/>
              <a:t>Es un sistema capaz de realizar tareas, tomar decisiones y adaptarse de forma independiente, usando modelos de lenguaje y herramientas externas sin intervención humana directa. </a:t>
            </a:r>
            <a:endParaRPr/>
          </a:p>
          <a:p>
            <a:pPr marL="457200" lvl="0" indent="-2286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457200" lvl="0" indent="-2286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-ES"/>
              <a:t>Los agentes autónomos combinan modelos de lenguaje con mecanismos de toma de decisiones, herramientas de ejecución y acceso a datos externos. </a:t>
            </a:r>
            <a:endParaRPr/>
          </a:p>
          <a:p>
            <a:pPr marL="457200" lvl="0" indent="-228600" algn="just" rtl="0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400"/>
              <a:buNone/>
            </a:pPr>
            <a:r>
              <a:rPr lang="es-ES"/>
              <a:t>Esto les permite resolver problemas complejos, no sólo responder preguntas. Son capaces de </a:t>
            </a:r>
            <a:r>
              <a:rPr lang="es-ES" b="1"/>
              <a:t>dividir tareas</a:t>
            </a:r>
            <a:r>
              <a:rPr lang="es-ES"/>
              <a:t>, buscar información relevante, generar código, y evaluar resultados, todo sin supervisión humana directa.</a:t>
            </a:r>
            <a:endParaRPr/>
          </a:p>
        </p:txBody>
      </p:sp>
      <p:sp>
        <p:nvSpPr>
          <p:cNvPr id="287" name="Google Shape;287;p7:notes">
            <a:extLst>
              <a:ext uri="{FF2B5EF4-FFF2-40B4-BE49-F238E27FC236}">
                <a16:creationId xmlns:a16="http://schemas.microsoft.com/office/drawing/2014/main" id="{0A2ABFFD-6940-EEBC-3614-228CDFB501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7158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97266" marR="0" lvl="0" indent="-2476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s-ES"/>
              <a:t>En esta diapositiva vemos los cuatro compo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b="1"/>
              <a:t>Modelos:</a:t>
            </a:r>
            <a:br>
              <a:rPr lang="es-ES"/>
            </a:br>
            <a:r>
              <a:rPr lang="es-ES"/>
              <a:t>Son el núcleo cognitivo del agente. Utilizan IA generativa para interpretar entradas, razonar sobre tareas y generar salidas. Pueden ser modelos de lenguaje (LLMs), modelos de decisión o combinaciones de ambos.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/>
              <a:t>🛠️ </a:t>
            </a:r>
            <a:r>
              <a:rPr lang="es-ES" b="1"/>
              <a:t>Herramientas:</a:t>
            </a:r>
            <a:br>
              <a:rPr lang="es-ES"/>
            </a:br>
            <a:r>
              <a:rPr lang="es-ES"/>
              <a:t>Son funciones externas que el agente puede invocar para realizar acciones específicas: buscar información, hacer cálculos, consultar bases de datos, etc. El agente decide cuándo y cómo usarlas en función del contexto.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/>
              <a:t>🧰 </a:t>
            </a:r>
            <a:r>
              <a:rPr lang="es-ES" b="1"/>
              <a:t>Caja de herramientas:</a:t>
            </a:r>
            <a:br>
              <a:rPr lang="es-ES"/>
            </a:br>
            <a:r>
              <a:rPr lang="es-ES"/>
              <a:t>Es el conjunto total de herramientas disponibles para el agente. Actúa como su “entorno operativo”, permitiéndole resolver tareas complejas accediendo a distintas capacidades (APIs, bases de datos, motores de búsqueda, etc.).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/>
              <a:t>📄 </a:t>
            </a:r>
            <a:r>
              <a:rPr lang="es-ES" b="1"/>
              <a:t>Prompt del sistema:</a:t>
            </a:r>
            <a:br>
              <a:rPr lang="es-ES"/>
            </a:br>
            <a:r>
              <a:rPr lang="es-ES"/>
              <a:t>Define el comportamiento y los límites del agente. Es una serie de instrucciones o reglas que guían su forma de razonar, decidir y actuar. Un buen prompt puede convertir un modelo genérico en un agente experto.</a:t>
            </a:r>
            <a:endParaRPr/>
          </a:p>
          <a:p>
            <a:pPr marL="297266" marR="0" lvl="0" indent="-2476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s-ES"/>
              <a:t>nentes esenciales que hacen funcionar a un agente autónomo de inteligencia artificial. </a:t>
            </a:r>
            <a:endParaRPr i="0" u="none" strike="noStrike" cap="none">
              <a:solidFill>
                <a:srgbClr val="000000"/>
              </a:solidFill>
            </a:endParaRPr>
          </a:p>
        </p:txBody>
      </p:sp>
      <p:sp>
        <p:nvSpPr>
          <p:cNvPr id="307" name="Google Shape;30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/>
              <a:t>Los agentes se suelen clasificar en función de su inteligencia, es decir que procesos para tomar decisiones siguen y cuánta información del entorno conocen. A continuación vamos a ver los tipos de agentes que existen, desde más sencillos a más complejos.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9" name="Google Shape;329;p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Portada">
    <p:bg>
      <p:bgPr>
        <a:solidFill>
          <a:srgbClr val="1F222D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63" y="0"/>
            <a:ext cx="1218763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0"/>
          <p:cNvSpPr/>
          <p:nvPr/>
        </p:nvSpPr>
        <p:spPr>
          <a:xfrm>
            <a:off x="-61644" y="-18000"/>
            <a:ext cx="12263918" cy="6894000"/>
          </a:xfrm>
          <a:prstGeom prst="rect">
            <a:avLst/>
          </a:prstGeom>
          <a:solidFill>
            <a:srgbClr val="1F222D">
              <a:alpha val="92156"/>
            </a:srgbClr>
          </a:solidFill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Google Shape;18;p20" descr="Patrón de fond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29300" t="18238"/>
          <a:stretch/>
        </p:blipFill>
        <p:spPr>
          <a:xfrm>
            <a:off x="3572176" y="1261241"/>
            <a:ext cx="8619823" cy="5607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0" descr="Logotipo, nombre de la empresa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3176" y="365226"/>
            <a:ext cx="1458039" cy="51698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0"/>
          <p:cNvSpPr txBox="1">
            <a:spLocks noGrp="1"/>
          </p:cNvSpPr>
          <p:nvPr>
            <p:ph type="body" idx="1"/>
          </p:nvPr>
        </p:nvSpPr>
        <p:spPr>
          <a:xfrm>
            <a:off x="8179336" y="6089117"/>
            <a:ext cx="3676319" cy="3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20"/>
          <p:cNvSpPr>
            <a:spLocks noGrp="1"/>
          </p:cNvSpPr>
          <p:nvPr>
            <p:ph type="pic" idx="2"/>
          </p:nvPr>
        </p:nvSpPr>
        <p:spPr>
          <a:xfrm>
            <a:off x="481013" y="4384675"/>
            <a:ext cx="2892425" cy="9461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22" name="Google Shape;22;p20"/>
          <p:cNvSpPr txBox="1">
            <a:spLocks noGrp="1"/>
          </p:cNvSpPr>
          <p:nvPr>
            <p:ph type="body" idx="3"/>
          </p:nvPr>
        </p:nvSpPr>
        <p:spPr>
          <a:xfrm>
            <a:off x="352424" y="2691681"/>
            <a:ext cx="7134225" cy="16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400">
                <a:solidFill>
                  <a:schemeClr val="lt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>
            <a:spLocks noGrp="1"/>
          </p:cNvSpPr>
          <p:nvPr>
            <p:ph type="pic" idx="4"/>
          </p:nvPr>
        </p:nvSpPr>
        <p:spPr>
          <a:xfrm>
            <a:off x="7685388" y="0"/>
            <a:ext cx="4506612" cy="4252808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Diseño personalizado">
  <p:cSld name="6_Diseño personalizado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98" descr="Logotip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618639" y="76130"/>
            <a:ext cx="405200" cy="40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98"/>
          <p:cNvSpPr txBox="1">
            <a:spLocks noGrp="1"/>
          </p:cNvSpPr>
          <p:nvPr>
            <p:ph type="body" idx="1"/>
          </p:nvPr>
        </p:nvSpPr>
        <p:spPr>
          <a:xfrm>
            <a:off x="342752" y="126723"/>
            <a:ext cx="7185807" cy="563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1_Diapositiva de título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7"/>
          <p:cNvSpPr/>
          <p:nvPr/>
        </p:nvSpPr>
        <p:spPr>
          <a:xfrm rot="5400000">
            <a:off x="-2285641" y="2201298"/>
            <a:ext cx="6858000" cy="2455404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F222D"/>
          </a:solidFill>
          <a:ln w="19050" cap="flat" cmpd="sng">
            <a:solidFill>
              <a:srgbClr val="1F222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77" descr="Forma&#10;&#10;Descripción generada automáticamente con confianza media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8074" y="0"/>
            <a:ext cx="2432544" cy="6858000"/>
          </a:xfrm>
          <a:prstGeom prst="rect">
            <a:avLst/>
          </a:prstGeom>
          <a:solidFill>
            <a:schemeClr val="lt1">
              <a:alpha val="92941"/>
            </a:schemeClr>
          </a:solidFill>
          <a:ln>
            <a:noFill/>
          </a:ln>
        </p:spPr>
      </p:pic>
      <p:pic>
        <p:nvPicPr>
          <p:cNvPr id="27" name="Google Shape;27;p77" descr="Imagen que contiene Forma&#10;&#10;Descripción generada automáticamente"/>
          <p:cNvPicPr preferRelativeResize="0"/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2384127" y="903380"/>
            <a:ext cx="9820939" cy="69457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" name="Google Shape;28;p77"/>
          <p:cNvCxnSpPr/>
          <p:nvPr/>
        </p:nvCxnSpPr>
        <p:spPr>
          <a:xfrm>
            <a:off x="3217419" y="1385950"/>
            <a:ext cx="0" cy="5472050"/>
          </a:xfrm>
          <a:prstGeom prst="straightConnector1">
            <a:avLst/>
          </a:prstGeom>
          <a:noFill/>
          <a:ln w="19050" cap="flat" cmpd="sng">
            <a:solidFill>
              <a:srgbClr val="DE5206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9" name="Google Shape;29;p77"/>
          <p:cNvGrpSpPr/>
          <p:nvPr/>
        </p:nvGrpSpPr>
        <p:grpSpPr>
          <a:xfrm>
            <a:off x="3122220" y="2997984"/>
            <a:ext cx="959276" cy="584775"/>
            <a:chOff x="3575302" y="2997984"/>
            <a:chExt cx="959276" cy="584775"/>
          </a:xfrm>
        </p:grpSpPr>
        <p:sp>
          <p:nvSpPr>
            <p:cNvPr id="30" name="Google Shape;30;p77"/>
            <p:cNvSpPr/>
            <p:nvPr/>
          </p:nvSpPr>
          <p:spPr>
            <a:xfrm>
              <a:off x="3575302" y="319005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77"/>
            <p:cNvSpPr txBox="1"/>
            <p:nvPr/>
          </p:nvSpPr>
          <p:spPr>
            <a:xfrm>
              <a:off x="3856806" y="2997984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" name="Google Shape;32;p77"/>
          <p:cNvGrpSpPr/>
          <p:nvPr/>
        </p:nvGrpSpPr>
        <p:grpSpPr>
          <a:xfrm>
            <a:off x="3131251" y="2047142"/>
            <a:ext cx="950245" cy="584775"/>
            <a:chOff x="3584333" y="2047142"/>
            <a:chExt cx="950245" cy="584775"/>
          </a:xfrm>
        </p:grpSpPr>
        <p:sp>
          <p:nvSpPr>
            <p:cNvPr id="33" name="Google Shape;33;p77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77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" name="Google Shape;35;p77"/>
          <p:cNvGrpSpPr/>
          <p:nvPr/>
        </p:nvGrpSpPr>
        <p:grpSpPr>
          <a:xfrm>
            <a:off x="3131251" y="1128485"/>
            <a:ext cx="950245" cy="584775"/>
            <a:chOff x="3584333" y="1128485"/>
            <a:chExt cx="950245" cy="584775"/>
          </a:xfrm>
        </p:grpSpPr>
        <p:sp>
          <p:nvSpPr>
            <p:cNvPr id="36" name="Google Shape;36;p77"/>
            <p:cNvSpPr/>
            <p:nvPr/>
          </p:nvSpPr>
          <p:spPr>
            <a:xfrm>
              <a:off x="3584333" y="130306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77"/>
            <p:cNvSpPr txBox="1"/>
            <p:nvPr/>
          </p:nvSpPr>
          <p:spPr>
            <a:xfrm>
              <a:off x="3856806" y="1128485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" name="Google Shape;38;p77"/>
          <p:cNvGrpSpPr/>
          <p:nvPr/>
        </p:nvGrpSpPr>
        <p:grpSpPr>
          <a:xfrm>
            <a:off x="3122220" y="3927130"/>
            <a:ext cx="959276" cy="584775"/>
            <a:chOff x="3575302" y="3927130"/>
            <a:chExt cx="959276" cy="584775"/>
          </a:xfrm>
        </p:grpSpPr>
        <p:sp>
          <p:nvSpPr>
            <p:cNvPr id="39" name="Google Shape;39;p77"/>
            <p:cNvSpPr/>
            <p:nvPr/>
          </p:nvSpPr>
          <p:spPr>
            <a:xfrm>
              <a:off x="3575302" y="413355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77"/>
            <p:cNvSpPr txBox="1"/>
            <p:nvPr/>
          </p:nvSpPr>
          <p:spPr>
            <a:xfrm>
              <a:off x="3856806" y="3927130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" name="Google Shape;41;p77"/>
          <p:cNvGrpSpPr/>
          <p:nvPr/>
        </p:nvGrpSpPr>
        <p:grpSpPr>
          <a:xfrm>
            <a:off x="3133508" y="4877334"/>
            <a:ext cx="947988" cy="584775"/>
            <a:chOff x="3586590" y="4877334"/>
            <a:chExt cx="947988" cy="584775"/>
          </a:xfrm>
        </p:grpSpPr>
        <p:sp>
          <p:nvSpPr>
            <p:cNvPr id="42" name="Google Shape;42;p77"/>
            <p:cNvSpPr/>
            <p:nvPr/>
          </p:nvSpPr>
          <p:spPr>
            <a:xfrm>
              <a:off x="3586590" y="5077046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77"/>
            <p:cNvSpPr txBox="1"/>
            <p:nvPr/>
          </p:nvSpPr>
          <p:spPr>
            <a:xfrm>
              <a:off x="3856806" y="4877334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4" name="Google Shape;44;p77" descr="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18639" y="76130"/>
            <a:ext cx="405200" cy="40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" name="Google Shape;45;p77"/>
          <p:cNvCxnSpPr/>
          <p:nvPr/>
        </p:nvCxnSpPr>
        <p:spPr>
          <a:xfrm>
            <a:off x="7315863" y="0"/>
            <a:ext cx="0" cy="5156792"/>
          </a:xfrm>
          <a:prstGeom prst="straightConnector1">
            <a:avLst/>
          </a:prstGeom>
          <a:noFill/>
          <a:ln w="19050" cap="flat" cmpd="sng">
            <a:solidFill>
              <a:srgbClr val="DE5206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6" name="Google Shape;46;p77"/>
          <p:cNvGrpSpPr/>
          <p:nvPr/>
        </p:nvGrpSpPr>
        <p:grpSpPr>
          <a:xfrm>
            <a:off x="7240164" y="4880873"/>
            <a:ext cx="959276" cy="584775"/>
            <a:chOff x="3575302" y="2997984"/>
            <a:chExt cx="959276" cy="584775"/>
          </a:xfrm>
        </p:grpSpPr>
        <p:sp>
          <p:nvSpPr>
            <p:cNvPr id="47" name="Google Shape;47;p77"/>
            <p:cNvSpPr/>
            <p:nvPr/>
          </p:nvSpPr>
          <p:spPr>
            <a:xfrm>
              <a:off x="3575302" y="319005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77"/>
            <p:cNvSpPr txBox="1"/>
            <p:nvPr/>
          </p:nvSpPr>
          <p:spPr>
            <a:xfrm>
              <a:off x="3856806" y="2997984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10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" name="Google Shape;49;p77"/>
          <p:cNvGrpSpPr/>
          <p:nvPr/>
        </p:nvGrpSpPr>
        <p:grpSpPr>
          <a:xfrm>
            <a:off x="7239363" y="3930031"/>
            <a:ext cx="950245" cy="584775"/>
            <a:chOff x="3584333" y="2047142"/>
            <a:chExt cx="950245" cy="584775"/>
          </a:xfrm>
        </p:grpSpPr>
        <p:sp>
          <p:nvSpPr>
            <p:cNvPr id="50" name="Google Shape;50;p77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77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" name="Google Shape;52;p77"/>
          <p:cNvGrpSpPr/>
          <p:nvPr/>
        </p:nvGrpSpPr>
        <p:grpSpPr>
          <a:xfrm>
            <a:off x="7239363" y="3011374"/>
            <a:ext cx="950245" cy="584775"/>
            <a:chOff x="3584333" y="1128485"/>
            <a:chExt cx="950245" cy="584775"/>
          </a:xfrm>
        </p:grpSpPr>
        <p:sp>
          <p:nvSpPr>
            <p:cNvPr id="53" name="Google Shape;53;p77"/>
            <p:cNvSpPr/>
            <p:nvPr/>
          </p:nvSpPr>
          <p:spPr>
            <a:xfrm>
              <a:off x="3584333" y="130306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77"/>
            <p:cNvSpPr txBox="1"/>
            <p:nvPr/>
          </p:nvSpPr>
          <p:spPr>
            <a:xfrm>
              <a:off x="3856806" y="1128485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55;p77"/>
          <p:cNvGrpSpPr/>
          <p:nvPr/>
        </p:nvGrpSpPr>
        <p:grpSpPr>
          <a:xfrm>
            <a:off x="7239363" y="2115618"/>
            <a:ext cx="950245" cy="584775"/>
            <a:chOff x="3584333" y="2047142"/>
            <a:chExt cx="950245" cy="584775"/>
          </a:xfrm>
        </p:grpSpPr>
        <p:sp>
          <p:nvSpPr>
            <p:cNvPr id="56" name="Google Shape;56;p77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77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58;p77"/>
          <p:cNvGrpSpPr/>
          <p:nvPr/>
        </p:nvGrpSpPr>
        <p:grpSpPr>
          <a:xfrm>
            <a:off x="7239363" y="1126789"/>
            <a:ext cx="950245" cy="584775"/>
            <a:chOff x="3584333" y="2047142"/>
            <a:chExt cx="950245" cy="584775"/>
          </a:xfrm>
        </p:grpSpPr>
        <p:sp>
          <p:nvSpPr>
            <p:cNvPr id="59" name="Google Shape;59;p77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77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77"/>
          <p:cNvSpPr txBox="1">
            <a:spLocks noGrp="1"/>
          </p:cNvSpPr>
          <p:nvPr>
            <p:ph type="body" idx="1"/>
          </p:nvPr>
        </p:nvSpPr>
        <p:spPr>
          <a:xfrm>
            <a:off x="3947523" y="1153344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77"/>
          <p:cNvSpPr txBox="1">
            <a:spLocks noGrp="1"/>
          </p:cNvSpPr>
          <p:nvPr>
            <p:ph type="body" idx="2"/>
          </p:nvPr>
        </p:nvSpPr>
        <p:spPr>
          <a:xfrm>
            <a:off x="3947523" y="2091745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77"/>
          <p:cNvSpPr txBox="1">
            <a:spLocks noGrp="1"/>
          </p:cNvSpPr>
          <p:nvPr>
            <p:ph type="body" idx="3"/>
          </p:nvPr>
        </p:nvSpPr>
        <p:spPr>
          <a:xfrm>
            <a:off x="3947523" y="3030146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77"/>
          <p:cNvSpPr txBox="1">
            <a:spLocks noGrp="1"/>
          </p:cNvSpPr>
          <p:nvPr>
            <p:ph type="body" idx="4"/>
          </p:nvPr>
        </p:nvSpPr>
        <p:spPr>
          <a:xfrm>
            <a:off x="3947523" y="3968547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77"/>
          <p:cNvSpPr txBox="1">
            <a:spLocks noGrp="1"/>
          </p:cNvSpPr>
          <p:nvPr>
            <p:ph type="body" idx="5"/>
          </p:nvPr>
        </p:nvSpPr>
        <p:spPr>
          <a:xfrm>
            <a:off x="3947523" y="4906947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77"/>
          <p:cNvSpPr txBox="1">
            <a:spLocks noGrp="1"/>
          </p:cNvSpPr>
          <p:nvPr>
            <p:ph type="body" idx="6"/>
          </p:nvPr>
        </p:nvSpPr>
        <p:spPr>
          <a:xfrm>
            <a:off x="8107378" y="1153344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77"/>
          <p:cNvSpPr txBox="1">
            <a:spLocks noGrp="1"/>
          </p:cNvSpPr>
          <p:nvPr>
            <p:ph type="body" idx="7"/>
          </p:nvPr>
        </p:nvSpPr>
        <p:spPr>
          <a:xfrm>
            <a:off x="8107378" y="2093071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77"/>
          <p:cNvSpPr txBox="1">
            <a:spLocks noGrp="1"/>
          </p:cNvSpPr>
          <p:nvPr>
            <p:ph type="body" idx="8"/>
          </p:nvPr>
        </p:nvSpPr>
        <p:spPr>
          <a:xfrm>
            <a:off x="8107378" y="3031472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77"/>
          <p:cNvSpPr txBox="1">
            <a:spLocks noGrp="1"/>
          </p:cNvSpPr>
          <p:nvPr>
            <p:ph type="body" idx="9"/>
          </p:nvPr>
        </p:nvSpPr>
        <p:spPr>
          <a:xfrm>
            <a:off x="8107378" y="3969873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77"/>
          <p:cNvSpPr txBox="1">
            <a:spLocks noGrp="1"/>
          </p:cNvSpPr>
          <p:nvPr>
            <p:ph type="body" idx="13"/>
          </p:nvPr>
        </p:nvSpPr>
        <p:spPr>
          <a:xfrm>
            <a:off x="8107378" y="4908273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77"/>
          <p:cNvSpPr txBox="1">
            <a:spLocks noGrp="1"/>
          </p:cNvSpPr>
          <p:nvPr>
            <p:ph type="body" idx="14"/>
          </p:nvPr>
        </p:nvSpPr>
        <p:spPr>
          <a:xfrm>
            <a:off x="406398" y="534219"/>
            <a:ext cx="1655762" cy="120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dk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>
  <p:cSld name="1_Título y objetos">
    <p:bg>
      <p:bgPr>
        <a:solidFill>
          <a:srgbClr val="1F222D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76"/>
          <p:cNvPicPr preferRelativeResize="0"/>
          <p:nvPr/>
        </p:nvPicPr>
        <p:blipFill rotWithShape="1">
          <a:blip r:embed="rId2">
            <a:alphaModFix amt="9000"/>
          </a:blip>
          <a:srcRect/>
          <a:stretch/>
        </p:blipFill>
        <p:spPr>
          <a:xfrm>
            <a:off x="4363" y="0"/>
            <a:ext cx="1218763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74" name="Google Shape;74;p76" descr="Patrón de fond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6815" y="0"/>
            <a:ext cx="1188082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76"/>
          <p:cNvSpPr txBox="1">
            <a:spLocks noGrp="1"/>
          </p:cNvSpPr>
          <p:nvPr>
            <p:ph type="body" idx="1"/>
          </p:nvPr>
        </p:nvSpPr>
        <p:spPr>
          <a:xfrm>
            <a:off x="8179336" y="6089117"/>
            <a:ext cx="3676319" cy="3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76"/>
          <p:cNvSpPr>
            <a:spLocks noGrp="1"/>
          </p:cNvSpPr>
          <p:nvPr>
            <p:ph type="pic" idx="2"/>
          </p:nvPr>
        </p:nvSpPr>
        <p:spPr>
          <a:xfrm>
            <a:off x="481013" y="4384675"/>
            <a:ext cx="2892425" cy="9461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77" name="Google Shape;77;p76"/>
          <p:cNvSpPr txBox="1">
            <a:spLocks noGrp="1"/>
          </p:cNvSpPr>
          <p:nvPr>
            <p:ph type="body" idx="3"/>
          </p:nvPr>
        </p:nvSpPr>
        <p:spPr>
          <a:xfrm>
            <a:off x="352424" y="2691681"/>
            <a:ext cx="7134225" cy="16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400">
                <a:solidFill>
                  <a:schemeClr val="dk1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76"/>
          <p:cNvSpPr>
            <a:spLocks noGrp="1"/>
          </p:cNvSpPr>
          <p:nvPr>
            <p:ph type="pic" idx="4"/>
          </p:nvPr>
        </p:nvSpPr>
        <p:spPr>
          <a:xfrm>
            <a:off x="7685388" y="0"/>
            <a:ext cx="4506612" cy="4252808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ES"/>
          </a:p>
        </p:txBody>
      </p:sp>
      <p:pic>
        <p:nvPicPr>
          <p:cNvPr id="79" name="Google Shape;79;p76" descr="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1407" y="288106"/>
            <a:ext cx="1484416" cy="63730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76"/>
          <p:cNvSpPr txBox="1"/>
          <p:nvPr/>
        </p:nvSpPr>
        <p:spPr>
          <a:xfrm>
            <a:off x="3984171" y="-381000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seño personalizado">
  <p:cSld name="1_Diseño personalizado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88" descr="Logotip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618639" y="76130"/>
            <a:ext cx="405200" cy="4052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88"/>
          <p:cNvSpPr txBox="1">
            <a:spLocks noGrp="1"/>
          </p:cNvSpPr>
          <p:nvPr>
            <p:ph type="body" idx="1"/>
          </p:nvPr>
        </p:nvSpPr>
        <p:spPr>
          <a:xfrm>
            <a:off x="1108572" y="704042"/>
            <a:ext cx="7935913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88"/>
          <p:cNvSpPr txBox="1">
            <a:spLocks noGrp="1"/>
          </p:cNvSpPr>
          <p:nvPr>
            <p:ph type="body" idx="2"/>
          </p:nvPr>
        </p:nvSpPr>
        <p:spPr>
          <a:xfrm>
            <a:off x="342752" y="126723"/>
            <a:ext cx="7185807" cy="563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85" name="Google Shape;85;p88" descr="Imagen que contiene Forma&#10;&#10;Descripción generada automáticamente"/>
          <p:cNvPicPr preferRelativeResize="0"/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0" y="2590800"/>
            <a:ext cx="12310533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Diseño personalizado">
  <p:cSld name="7_Diseño personalizado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92" descr="Logotip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618639" y="76130"/>
            <a:ext cx="405200" cy="4052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92"/>
          <p:cNvSpPr txBox="1">
            <a:spLocks noGrp="1"/>
          </p:cNvSpPr>
          <p:nvPr>
            <p:ph type="body" idx="1"/>
          </p:nvPr>
        </p:nvSpPr>
        <p:spPr>
          <a:xfrm>
            <a:off x="1108572" y="704042"/>
            <a:ext cx="7935913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92"/>
          <p:cNvSpPr txBox="1">
            <a:spLocks noGrp="1"/>
          </p:cNvSpPr>
          <p:nvPr>
            <p:ph type="body" idx="2"/>
          </p:nvPr>
        </p:nvSpPr>
        <p:spPr>
          <a:xfrm>
            <a:off x="342752" y="126723"/>
            <a:ext cx="7185807" cy="563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98" name="Google Shape;98;p92" descr="Patrón de fond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67" y="1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1_Diapositiva de título 2"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4"/>
          <p:cNvSpPr/>
          <p:nvPr/>
        </p:nvSpPr>
        <p:spPr>
          <a:xfrm rot="5400000">
            <a:off x="-2285641" y="2201298"/>
            <a:ext cx="6858000" cy="2455404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F222D"/>
          </a:solidFill>
          <a:ln w="19050" cap="flat" cmpd="sng">
            <a:solidFill>
              <a:srgbClr val="1F222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94" descr="Forma&#10;&#10;Descripción generada automáticamente con confianza media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1482" y="0"/>
            <a:ext cx="2432544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94" descr="Imagen que contiene Forma&#10;&#10;Descripción generada automáticamente"/>
          <p:cNvPicPr preferRelativeResize="0"/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2384127" y="903380"/>
            <a:ext cx="9820939" cy="69457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94"/>
          <p:cNvCxnSpPr/>
          <p:nvPr/>
        </p:nvCxnSpPr>
        <p:spPr>
          <a:xfrm>
            <a:off x="3217419" y="1385950"/>
            <a:ext cx="0" cy="5472050"/>
          </a:xfrm>
          <a:prstGeom prst="straightConnector1">
            <a:avLst/>
          </a:prstGeom>
          <a:noFill/>
          <a:ln w="19050" cap="flat" cmpd="sng">
            <a:solidFill>
              <a:srgbClr val="DE5206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04" name="Google Shape;104;p94"/>
          <p:cNvGrpSpPr/>
          <p:nvPr/>
        </p:nvGrpSpPr>
        <p:grpSpPr>
          <a:xfrm>
            <a:off x="3122220" y="2997984"/>
            <a:ext cx="959276" cy="584775"/>
            <a:chOff x="3575302" y="2997984"/>
            <a:chExt cx="959276" cy="584775"/>
          </a:xfrm>
        </p:grpSpPr>
        <p:sp>
          <p:nvSpPr>
            <p:cNvPr id="105" name="Google Shape;105;p94"/>
            <p:cNvSpPr/>
            <p:nvPr/>
          </p:nvSpPr>
          <p:spPr>
            <a:xfrm>
              <a:off x="3575302" y="319005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94"/>
            <p:cNvSpPr txBox="1"/>
            <p:nvPr/>
          </p:nvSpPr>
          <p:spPr>
            <a:xfrm>
              <a:off x="3856806" y="2997984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" name="Google Shape;107;p94"/>
          <p:cNvGrpSpPr/>
          <p:nvPr/>
        </p:nvGrpSpPr>
        <p:grpSpPr>
          <a:xfrm>
            <a:off x="3131251" y="2047142"/>
            <a:ext cx="950245" cy="584775"/>
            <a:chOff x="3584333" y="2047142"/>
            <a:chExt cx="950245" cy="584775"/>
          </a:xfrm>
        </p:grpSpPr>
        <p:sp>
          <p:nvSpPr>
            <p:cNvPr id="108" name="Google Shape;108;p94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94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" name="Google Shape;110;p94"/>
          <p:cNvGrpSpPr/>
          <p:nvPr/>
        </p:nvGrpSpPr>
        <p:grpSpPr>
          <a:xfrm>
            <a:off x="3131251" y="1128485"/>
            <a:ext cx="950245" cy="584775"/>
            <a:chOff x="3584333" y="1128485"/>
            <a:chExt cx="950245" cy="584775"/>
          </a:xfrm>
        </p:grpSpPr>
        <p:sp>
          <p:nvSpPr>
            <p:cNvPr id="111" name="Google Shape;111;p94"/>
            <p:cNvSpPr/>
            <p:nvPr/>
          </p:nvSpPr>
          <p:spPr>
            <a:xfrm>
              <a:off x="3584333" y="130306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94"/>
            <p:cNvSpPr txBox="1"/>
            <p:nvPr/>
          </p:nvSpPr>
          <p:spPr>
            <a:xfrm>
              <a:off x="3856806" y="1128485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" name="Google Shape;113;p94"/>
          <p:cNvGrpSpPr/>
          <p:nvPr/>
        </p:nvGrpSpPr>
        <p:grpSpPr>
          <a:xfrm>
            <a:off x="3122220" y="3927130"/>
            <a:ext cx="959276" cy="584775"/>
            <a:chOff x="3575302" y="3927130"/>
            <a:chExt cx="959276" cy="584775"/>
          </a:xfrm>
        </p:grpSpPr>
        <p:sp>
          <p:nvSpPr>
            <p:cNvPr id="114" name="Google Shape;114;p94"/>
            <p:cNvSpPr/>
            <p:nvPr/>
          </p:nvSpPr>
          <p:spPr>
            <a:xfrm>
              <a:off x="3575302" y="413355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94"/>
            <p:cNvSpPr txBox="1"/>
            <p:nvPr/>
          </p:nvSpPr>
          <p:spPr>
            <a:xfrm>
              <a:off x="3856806" y="3927130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" name="Google Shape;116;p94"/>
          <p:cNvGrpSpPr/>
          <p:nvPr/>
        </p:nvGrpSpPr>
        <p:grpSpPr>
          <a:xfrm>
            <a:off x="3133508" y="4877334"/>
            <a:ext cx="947988" cy="584775"/>
            <a:chOff x="3586590" y="4877334"/>
            <a:chExt cx="947988" cy="584775"/>
          </a:xfrm>
        </p:grpSpPr>
        <p:sp>
          <p:nvSpPr>
            <p:cNvPr id="117" name="Google Shape;117;p94"/>
            <p:cNvSpPr/>
            <p:nvPr/>
          </p:nvSpPr>
          <p:spPr>
            <a:xfrm>
              <a:off x="3586590" y="5077046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94"/>
            <p:cNvSpPr txBox="1"/>
            <p:nvPr/>
          </p:nvSpPr>
          <p:spPr>
            <a:xfrm>
              <a:off x="3856806" y="4877334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9" name="Google Shape;119;p94" descr="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18639" y="76130"/>
            <a:ext cx="405200" cy="40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94"/>
          <p:cNvCxnSpPr>
            <a:endCxn id="121" idx="4"/>
          </p:cNvCxnSpPr>
          <p:nvPr/>
        </p:nvCxnSpPr>
        <p:spPr>
          <a:xfrm>
            <a:off x="7315764" y="54"/>
            <a:ext cx="7500" cy="4297200"/>
          </a:xfrm>
          <a:prstGeom prst="straightConnector1">
            <a:avLst/>
          </a:prstGeom>
          <a:noFill/>
          <a:ln w="19050" cap="flat" cmpd="sng">
            <a:solidFill>
              <a:srgbClr val="DE5206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22" name="Google Shape;122;p94"/>
          <p:cNvGrpSpPr/>
          <p:nvPr/>
        </p:nvGrpSpPr>
        <p:grpSpPr>
          <a:xfrm>
            <a:off x="7239363" y="3930031"/>
            <a:ext cx="950245" cy="584775"/>
            <a:chOff x="3584333" y="2047142"/>
            <a:chExt cx="950245" cy="584775"/>
          </a:xfrm>
        </p:grpSpPr>
        <p:sp>
          <p:nvSpPr>
            <p:cNvPr id="121" name="Google Shape;121;p94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94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124;p94"/>
          <p:cNvGrpSpPr/>
          <p:nvPr/>
        </p:nvGrpSpPr>
        <p:grpSpPr>
          <a:xfrm>
            <a:off x="7239363" y="3011374"/>
            <a:ext cx="950245" cy="584775"/>
            <a:chOff x="3584333" y="1128485"/>
            <a:chExt cx="950245" cy="584775"/>
          </a:xfrm>
        </p:grpSpPr>
        <p:sp>
          <p:nvSpPr>
            <p:cNvPr id="125" name="Google Shape;125;p94"/>
            <p:cNvSpPr/>
            <p:nvPr/>
          </p:nvSpPr>
          <p:spPr>
            <a:xfrm>
              <a:off x="3584333" y="130306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94"/>
            <p:cNvSpPr txBox="1"/>
            <p:nvPr/>
          </p:nvSpPr>
          <p:spPr>
            <a:xfrm>
              <a:off x="3856806" y="1128485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127;p94"/>
          <p:cNvGrpSpPr/>
          <p:nvPr/>
        </p:nvGrpSpPr>
        <p:grpSpPr>
          <a:xfrm>
            <a:off x="7239363" y="2115618"/>
            <a:ext cx="950245" cy="584775"/>
            <a:chOff x="3584333" y="2047142"/>
            <a:chExt cx="950245" cy="584775"/>
          </a:xfrm>
        </p:grpSpPr>
        <p:sp>
          <p:nvSpPr>
            <p:cNvPr id="128" name="Google Shape;128;p94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94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" name="Google Shape;130;p94"/>
          <p:cNvGrpSpPr/>
          <p:nvPr/>
        </p:nvGrpSpPr>
        <p:grpSpPr>
          <a:xfrm>
            <a:off x="7239363" y="1126789"/>
            <a:ext cx="950245" cy="584775"/>
            <a:chOff x="3584333" y="2047142"/>
            <a:chExt cx="950245" cy="584775"/>
          </a:xfrm>
        </p:grpSpPr>
        <p:sp>
          <p:nvSpPr>
            <p:cNvPr id="131" name="Google Shape;131;p94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94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94"/>
          <p:cNvSpPr txBox="1">
            <a:spLocks noGrp="1"/>
          </p:cNvSpPr>
          <p:nvPr>
            <p:ph type="body" idx="1"/>
          </p:nvPr>
        </p:nvSpPr>
        <p:spPr>
          <a:xfrm>
            <a:off x="3947523" y="1153344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94"/>
          <p:cNvSpPr txBox="1">
            <a:spLocks noGrp="1"/>
          </p:cNvSpPr>
          <p:nvPr>
            <p:ph type="body" idx="2"/>
          </p:nvPr>
        </p:nvSpPr>
        <p:spPr>
          <a:xfrm>
            <a:off x="3947523" y="2091745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94"/>
          <p:cNvSpPr txBox="1">
            <a:spLocks noGrp="1"/>
          </p:cNvSpPr>
          <p:nvPr>
            <p:ph type="body" idx="3"/>
          </p:nvPr>
        </p:nvSpPr>
        <p:spPr>
          <a:xfrm>
            <a:off x="3947523" y="3030146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94"/>
          <p:cNvSpPr txBox="1">
            <a:spLocks noGrp="1"/>
          </p:cNvSpPr>
          <p:nvPr>
            <p:ph type="body" idx="4"/>
          </p:nvPr>
        </p:nvSpPr>
        <p:spPr>
          <a:xfrm>
            <a:off x="3947523" y="3968547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94"/>
          <p:cNvSpPr txBox="1">
            <a:spLocks noGrp="1"/>
          </p:cNvSpPr>
          <p:nvPr>
            <p:ph type="body" idx="5"/>
          </p:nvPr>
        </p:nvSpPr>
        <p:spPr>
          <a:xfrm>
            <a:off x="3947523" y="4906947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94"/>
          <p:cNvSpPr txBox="1">
            <a:spLocks noGrp="1"/>
          </p:cNvSpPr>
          <p:nvPr>
            <p:ph type="body" idx="6"/>
          </p:nvPr>
        </p:nvSpPr>
        <p:spPr>
          <a:xfrm>
            <a:off x="8107378" y="1153344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94"/>
          <p:cNvSpPr txBox="1">
            <a:spLocks noGrp="1"/>
          </p:cNvSpPr>
          <p:nvPr>
            <p:ph type="body" idx="7"/>
          </p:nvPr>
        </p:nvSpPr>
        <p:spPr>
          <a:xfrm>
            <a:off x="8107378" y="2093071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94"/>
          <p:cNvSpPr txBox="1">
            <a:spLocks noGrp="1"/>
          </p:cNvSpPr>
          <p:nvPr>
            <p:ph type="body" idx="8"/>
          </p:nvPr>
        </p:nvSpPr>
        <p:spPr>
          <a:xfrm>
            <a:off x="8107378" y="3031472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94"/>
          <p:cNvSpPr txBox="1">
            <a:spLocks noGrp="1"/>
          </p:cNvSpPr>
          <p:nvPr>
            <p:ph type="body" idx="9"/>
          </p:nvPr>
        </p:nvSpPr>
        <p:spPr>
          <a:xfrm>
            <a:off x="8107378" y="3969873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94"/>
          <p:cNvSpPr txBox="1">
            <a:spLocks noGrp="1"/>
          </p:cNvSpPr>
          <p:nvPr>
            <p:ph type="body" idx="13"/>
          </p:nvPr>
        </p:nvSpPr>
        <p:spPr>
          <a:xfrm>
            <a:off x="406398" y="534219"/>
            <a:ext cx="1655762" cy="120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1_Diapositiva de título 3">
    <p:bg>
      <p:bgPr>
        <a:solidFill>
          <a:schemeClr val="lt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5"/>
          <p:cNvSpPr/>
          <p:nvPr/>
        </p:nvSpPr>
        <p:spPr>
          <a:xfrm rot="5400000">
            <a:off x="-2285641" y="2201298"/>
            <a:ext cx="6858000" cy="2455404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F222D"/>
          </a:solidFill>
          <a:ln w="19050" cap="flat" cmpd="sng">
            <a:solidFill>
              <a:srgbClr val="1F222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95" descr="Forma&#10;&#10;Descripción generada automáticamente con confianza media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1482" y="0"/>
            <a:ext cx="2432544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95" descr="Imagen que contiene Forma&#10;&#10;Descripción generada automáticamente"/>
          <p:cNvPicPr preferRelativeResize="0"/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2384127" y="903380"/>
            <a:ext cx="9820939" cy="69457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Google Shape;147;p95"/>
          <p:cNvCxnSpPr/>
          <p:nvPr/>
        </p:nvCxnSpPr>
        <p:spPr>
          <a:xfrm>
            <a:off x="3217419" y="1385950"/>
            <a:ext cx="0" cy="5472050"/>
          </a:xfrm>
          <a:prstGeom prst="straightConnector1">
            <a:avLst/>
          </a:prstGeom>
          <a:noFill/>
          <a:ln w="19050" cap="flat" cmpd="sng">
            <a:solidFill>
              <a:srgbClr val="DE5206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48" name="Google Shape;148;p95"/>
          <p:cNvGrpSpPr/>
          <p:nvPr/>
        </p:nvGrpSpPr>
        <p:grpSpPr>
          <a:xfrm>
            <a:off x="3122220" y="2997984"/>
            <a:ext cx="959276" cy="584775"/>
            <a:chOff x="3575302" y="2997984"/>
            <a:chExt cx="959276" cy="584775"/>
          </a:xfrm>
        </p:grpSpPr>
        <p:sp>
          <p:nvSpPr>
            <p:cNvPr id="149" name="Google Shape;149;p95"/>
            <p:cNvSpPr/>
            <p:nvPr/>
          </p:nvSpPr>
          <p:spPr>
            <a:xfrm>
              <a:off x="3575302" y="319005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95"/>
            <p:cNvSpPr txBox="1"/>
            <p:nvPr/>
          </p:nvSpPr>
          <p:spPr>
            <a:xfrm>
              <a:off x="3856806" y="2997984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" name="Google Shape;151;p95"/>
          <p:cNvGrpSpPr/>
          <p:nvPr/>
        </p:nvGrpSpPr>
        <p:grpSpPr>
          <a:xfrm>
            <a:off x="3131251" y="2047142"/>
            <a:ext cx="950245" cy="584775"/>
            <a:chOff x="3584333" y="2047142"/>
            <a:chExt cx="950245" cy="584775"/>
          </a:xfrm>
        </p:grpSpPr>
        <p:sp>
          <p:nvSpPr>
            <p:cNvPr id="152" name="Google Shape;152;p95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95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" name="Google Shape;154;p95"/>
          <p:cNvGrpSpPr/>
          <p:nvPr/>
        </p:nvGrpSpPr>
        <p:grpSpPr>
          <a:xfrm>
            <a:off x="3131251" y="1128485"/>
            <a:ext cx="950245" cy="584775"/>
            <a:chOff x="3584333" y="1128485"/>
            <a:chExt cx="950245" cy="584775"/>
          </a:xfrm>
        </p:grpSpPr>
        <p:sp>
          <p:nvSpPr>
            <p:cNvPr id="155" name="Google Shape;155;p95"/>
            <p:cNvSpPr/>
            <p:nvPr/>
          </p:nvSpPr>
          <p:spPr>
            <a:xfrm>
              <a:off x="3584333" y="130306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95"/>
            <p:cNvSpPr txBox="1"/>
            <p:nvPr/>
          </p:nvSpPr>
          <p:spPr>
            <a:xfrm>
              <a:off x="3856806" y="1128485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" name="Google Shape;157;p95"/>
          <p:cNvGrpSpPr/>
          <p:nvPr/>
        </p:nvGrpSpPr>
        <p:grpSpPr>
          <a:xfrm>
            <a:off x="3122220" y="3927130"/>
            <a:ext cx="959276" cy="584775"/>
            <a:chOff x="3575302" y="3927130"/>
            <a:chExt cx="959276" cy="584775"/>
          </a:xfrm>
        </p:grpSpPr>
        <p:sp>
          <p:nvSpPr>
            <p:cNvPr id="158" name="Google Shape;158;p95"/>
            <p:cNvSpPr/>
            <p:nvPr/>
          </p:nvSpPr>
          <p:spPr>
            <a:xfrm>
              <a:off x="3575302" y="413355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95"/>
            <p:cNvSpPr txBox="1"/>
            <p:nvPr/>
          </p:nvSpPr>
          <p:spPr>
            <a:xfrm>
              <a:off x="3856806" y="3927130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" name="Google Shape;160;p95"/>
          <p:cNvGrpSpPr/>
          <p:nvPr/>
        </p:nvGrpSpPr>
        <p:grpSpPr>
          <a:xfrm>
            <a:off x="3133508" y="4877334"/>
            <a:ext cx="947988" cy="584775"/>
            <a:chOff x="3586590" y="4877334"/>
            <a:chExt cx="947988" cy="584775"/>
          </a:xfrm>
        </p:grpSpPr>
        <p:sp>
          <p:nvSpPr>
            <p:cNvPr id="161" name="Google Shape;161;p95"/>
            <p:cNvSpPr/>
            <p:nvPr/>
          </p:nvSpPr>
          <p:spPr>
            <a:xfrm>
              <a:off x="3586590" y="5077046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95"/>
            <p:cNvSpPr txBox="1"/>
            <p:nvPr/>
          </p:nvSpPr>
          <p:spPr>
            <a:xfrm>
              <a:off x="3856806" y="4877334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3" name="Google Shape;163;p95" descr="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18639" y="76130"/>
            <a:ext cx="405200" cy="40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95"/>
          <p:cNvCxnSpPr>
            <a:endCxn id="165" idx="4"/>
          </p:cNvCxnSpPr>
          <p:nvPr/>
        </p:nvCxnSpPr>
        <p:spPr>
          <a:xfrm>
            <a:off x="7315764" y="59"/>
            <a:ext cx="7500" cy="3353700"/>
          </a:xfrm>
          <a:prstGeom prst="straightConnector1">
            <a:avLst/>
          </a:prstGeom>
          <a:noFill/>
          <a:ln w="19050" cap="flat" cmpd="sng">
            <a:solidFill>
              <a:srgbClr val="DE5206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66" name="Google Shape;166;p95"/>
          <p:cNvGrpSpPr/>
          <p:nvPr/>
        </p:nvGrpSpPr>
        <p:grpSpPr>
          <a:xfrm>
            <a:off x="7239363" y="3011374"/>
            <a:ext cx="950245" cy="584775"/>
            <a:chOff x="3584333" y="1128485"/>
            <a:chExt cx="950245" cy="584775"/>
          </a:xfrm>
        </p:grpSpPr>
        <p:sp>
          <p:nvSpPr>
            <p:cNvPr id="165" name="Google Shape;165;p95"/>
            <p:cNvSpPr/>
            <p:nvPr/>
          </p:nvSpPr>
          <p:spPr>
            <a:xfrm>
              <a:off x="3584333" y="130306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95"/>
            <p:cNvSpPr txBox="1"/>
            <p:nvPr/>
          </p:nvSpPr>
          <p:spPr>
            <a:xfrm>
              <a:off x="3856806" y="1128485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" name="Google Shape;168;p95"/>
          <p:cNvGrpSpPr/>
          <p:nvPr/>
        </p:nvGrpSpPr>
        <p:grpSpPr>
          <a:xfrm>
            <a:off x="7239363" y="2115618"/>
            <a:ext cx="950245" cy="584775"/>
            <a:chOff x="3584333" y="2047142"/>
            <a:chExt cx="950245" cy="584775"/>
          </a:xfrm>
        </p:grpSpPr>
        <p:sp>
          <p:nvSpPr>
            <p:cNvPr id="169" name="Google Shape;169;p95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95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1" name="Google Shape;171;p95"/>
          <p:cNvGrpSpPr/>
          <p:nvPr/>
        </p:nvGrpSpPr>
        <p:grpSpPr>
          <a:xfrm>
            <a:off x="7239363" y="1126789"/>
            <a:ext cx="950245" cy="584775"/>
            <a:chOff x="3584333" y="2047142"/>
            <a:chExt cx="950245" cy="584775"/>
          </a:xfrm>
        </p:grpSpPr>
        <p:sp>
          <p:nvSpPr>
            <p:cNvPr id="172" name="Google Shape;172;p95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95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4" name="Google Shape;174;p95"/>
          <p:cNvSpPr txBox="1">
            <a:spLocks noGrp="1"/>
          </p:cNvSpPr>
          <p:nvPr>
            <p:ph type="body" idx="1"/>
          </p:nvPr>
        </p:nvSpPr>
        <p:spPr>
          <a:xfrm>
            <a:off x="3947523" y="1153344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95"/>
          <p:cNvSpPr txBox="1">
            <a:spLocks noGrp="1"/>
          </p:cNvSpPr>
          <p:nvPr>
            <p:ph type="body" idx="2"/>
          </p:nvPr>
        </p:nvSpPr>
        <p:spPr>
          <a:xfrm>
            <a:off x="3947523" y="2091745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p95"/>
          <p:cNvSpPr txBox="1">
            <a:spLocks noGrp="1"/>
          </p:cNvSpPr>
          <p:nvPr>
            <p:ph type="body" idx="3"/>
          </p:nvPr>
        </p:nvSpPr>
        <p:spPr>
          <a:xfrm>
            <a:off x="3947523" y="3030146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95"/>
          <p:cNvSpPr txBox="1">
            <a:spLocks noGrp="1"/>
          </p:cNvSpPr>
          <p:nvPr>
            <p:ph type="body" idx="4"/>
          </p:nvPr>
        </p:nvSpPr>
        <p:spPr>
          <a:xfrm>
            <a:off x="3947523" y="3968547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p95"/>
          <p:cNvSpPr txBox="1">
            <a:spLocks noGrp="1"/>
          </p:cNvSpPr>
          <p:nvPr>
            <p:ph type="body" idx="5"/>
          </p:nvPr>
        </p:nvSpPr>
        <p:spPr>
          <a:xfrm>
            <a:off x="3947523" y="4906947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95"/>
          <p:cNvSpPr txBox="1">
            <a:spLocks noGrp="1"/>
          </p:cNvSpPr>
          <p:nvPr>
            <p:ph type="body" idx="6"/>
          </p:nvPr>
        </p:nvSpPr>
        <p:spPr>
          <a:xfrm>
            <a:off x="8107378" y="1153344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95"/>
          <p:cNvSpPr txBox="1">
            <a:spLocks noGrp="1"/>
          </p:cNvSpPr>
          <p:nvPr>
            <p:ph type="body" idx="7"/>
          </p:nvPr>
        </p:nvSpPr>
        <p:spPr>
          <a:xfrm>
            <a:off x="8107378" y="2093071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1" name="Google Shape;181;p95"/>
          <p:cNvSpPr txBox="1">
            <a:spLocks noGrp="1"/>
          </p:cNvSpPr>
          <p:nvPr>
            <p:ph type="body" idx="8"/>
          </p:nvPr>
        </p:nvSpPr>
        <p:spPr>
          <a:xfrm>
            <a:off x="8107378" y="3031472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95"/>
          <p:cNvSpPr txBox="1">
            <a:spLocks noGrp="1"/>
          </p:cNvSpPr>
          <p:nvPr>
            <p:ph type="body" idx="9"/>
          </p:nvPr>
        </p:nvSpPr>
        <p:spPr>
          <a:xfrm>
            <a:off x="406398" y="534219"/>
            <a:ext cx="1655762" cy="120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1_Diapositiva de título 4"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6"/>
          <p:cNvSpPr/>
          <p:nvPr/>
        </p:nvSpPr>
        <p:spPr>
          <a:xfrm rot="5400000">
            <a:off x="-2279108" y="2194765"/>
            <a:ext cx="6858000" cy="2468469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F222D"/>
          </a:solidFill>
          <a:ln w="19050" cap="flat" cmpd="sng">
            <a:solidFill>
              <a:srgbClr val="1F222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p96" descr="Forma&#10;&#10;Descripción generada automáticamente con confianza media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1482" y="0"/>
            <a:ext cx="2432544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96" descr="Imagen que contiene Forma&#10;&#10;Descripción generada automáticamente"/>
          <p:cNvPicPr preferRelativeResize="0"/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2384127" y="903380"/>
            <a:ext cx="9820939" cy="69457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96" descr="Logotip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18639" y="76130"/>
            <a:ext cx="405200" cy="40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p96"/>
          <p:cNvCxnSpPr/>
          <p:nvPr/>
        </p:nvCxnSpPr>
        <p:spPr>
          <a:xfrm>
            <a:off x="3217419" y="1385950"/>
            <a:ext cx="0" cy="5472050"/>
          </a:xfrm>
          <a:prstGeom prst="straightConnector1">
            <a:avLst/>
          </a:prstGeom>
          <a:noFill/>
          <a:ln w="19050" cap="flat" cmpd="sng">
            <a:solidFill>
              <a:srgbClr val="DE5206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89" name="Google Shape;189;p96"/>
          <p:cNvGrpSpPr/>
          <p:nvPr/>
        </p:nvGrpSpPr>
        <p:grpSpPr>
          <a:xfrm>
            <a:off x="3122220" y="2997984"/>
            <a:ext cx="959276" cy="584775"/>
            <a:chOff x="3575302" y="2997984"/>
            <a:chExt cx="959276" cy="584775"/>
          </a:xfrm>
        </p:grpSpPr>
        <p:sp>
          <p:nvSpPr>
            <p:cNvPr id="190" name="Google Shape;190;p96"/>
            <p:cNvSpPr/>
            <p:nvPr/>
          </p:nvSpPr>
          <p:spPr>
            <a:xfrm>
              <a:off x="3575302" y="319005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96"/>
            <p:cNvSpPr txBox="1"/>
            <p:nvPr/>
          </p:nvSpPr>
          <p:spPr>
            <a:xfrm>
              <a:off x="3856806" y="2997984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2" name="Google Shape;192;p96"/>
          <p:cNvGrpSpPr/>
          <p:nvPr/>
        </p:nvGrpSpPr>
        <p:grpSpPr>
          <a:xfrm>
            <a:off x="3131251" y="2047142"/>
            <a:ext cx="950245" cy="584775"/>
            <a:chOff x="3584333" y="2047142"/>
            <a:chExt cx="950245" cy="584775"/>
          </a:xfrm>
        </p:grpSpPr>
        <p:sp>
          <p:nvSpPr>
            <p:cNvPr id="193" name="Google Shape;193;p96"/>
            <p:cNvSpPr/>
            <p:nvPr/>
          </p:nvSpPr>
          <p:spPr>
            <a:xfrm>
              <a:off x="3584333" y="224656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96"/>
            <p:cNvSpPr txBox="1"/>
            <p:nvPr/>
          </p:nvSpPr>
          <p:spPr>
            <a:xfrm>
              <a:off x="3856806" y="2047142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96"/>
          <p:cNvGrpSpPr/>
          <p:nvPr/>
        </p:nvGrpSpPr>
        <p:grpSpPr>
          <a:xfrm>
            <a:off x="3131251" y="1128485"/>
            <a:ext cx="950245" cy="584775"/>
            <a:chOff x="3584333" y="1128485"/>
            <a:chExt cx="950245" cy="584775"/>
          </a:xfrm>
        </p:grpSpPr>
        <p:sp>
          <p:nvSpPr>
            <p:cNvPr id="196" name="Google Shape;196;p96"/>
            <p:cNvSpPr/>
            <p:nvPr/>
          </p:nvSpPr>
          <p:spPr>
            <a:xfrm>
              <a:off x="3584333" y="1303068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96"/>
            <p:cNvSpPr txBox="1"/>
            <p:nvPr/>
          </p:nvSpPr>
          <p:spPr>
            <a:xfrm>
              <a:off x="3856806" y="1128485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" name="Google Shape;198;p96"/>
          <p:cNvGrpSpPr/>
          <p:nvPr/>
        </p:nvGrpSpPr>
        <p:grpSpPr>
          <a:xfrm>
            <a:off x="3122220" y="3927130"/>
            <a:ext cx="959276" cy="584775"/>
            <a:chOff x="3575302" y="3927130"/>
            <a:chExt cx="959276" cy="584775"/>
          </a:xfrm>
        </p:grpSpPr>
        <p:sp>
          <p:nvSpPr>
            <p:cNvPr id="199" name="Google Shape;199;p96"/>
            <p:cNvSpPr/>
            <p:nvPr/>
          </p:nvSpPr>
          <p:spPr>
            <a:xfrm>
              <a:off x="3575302" y="4133553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96"/>
            <p:cNvSpPr txBox="1"/>
            <p:nvPr/>
          </p:nvSpPr>
          <p:spPr>
            <a:xfrm>
              <a:off x="3856806" y="3927130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1" name="Google Shape;201;p96"/>
          <p:cNvGrpSpPr/>
          <p:nvPr/>
        </p:nvGrpSpPr>
        <p:grpSpPr>
          <a:xfrm>
            <a:off x="3133508" y="4877334"/>
            <a:ext cx="947988" cy="584775"/>
            <a:chOff x="3586590" y="4877334"/>
            <a:chExt cx="947988" cy="584775"/>
          </a:xfrm>
        </p:grpSpPr>
        <p:sp>
          <p:nvSpPr>
            <p:cNvPr id="202" name="Google Shape;202;p96"/>
            <p:cNvSpPr/>
            <p:nvPr/>
          </p:nvSpPr>
          <p:spPr>
            <a:xfrm>
              <a:off x="3586590" y="5077046"/>
              <a:ext cx="167802" cy="167802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rgbClr val="DE520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highlight>
                  <a:srgbClr val="21248F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96"/>
            <p:cNvSpPr txBox="1"/>
            <p:nvPr/>
          </p:nvSpPr>
          <p:spPr>
            <a:xfrm>
              <a:off x="3856806" y="4877334"/>
              <a:ext cx="67777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s-ES" sz="3200" b="1" i="0" u="none" strike="noStrike" cap="none">
                  <a:solidFill>
                    <a:srgbClr val="DE5206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05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4" name="Google Shape;204;p96"/>
          <p:cNvSpPr txBox="1">
            <a:spLocks noGrp="1"/>
          </p:cNvSpPr>
          <p:nvPr>
            <p:ph type="body" idx="1"/>
          </p:nvPr>
        </p:nvSpPr>
        <p:spPr>
          <a:xfrm>
            <a:off x="3947523" y="1153344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96"/>
          <p:cNvSpPr txBox="1">
            <a:spLocks noGrp="1"/>
          </p:cNvSpPr>
          <p:nvPr>
            <p:ph type="body" idx="2"/>
          </p:nvPr>
        </p:nvSpPr>
        <p:spPr>
          <a:xfrm>
            <a:off x="3947523" y="2091745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96"/>
          <p:cNvSpPr txBox="1">
            <a:spLocks noGrp="1"/>
          </p:cNvSpPr>
          <p:nvPr>
            <p:ph type="body" idx="3"/>
          </p:nvPr>
        </p:nvSpPr>
        <p:spPr>
          <a:xfrm>
            <a:off x="3947523" y="3030146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7" name="Google Shape;207;p96"/>
          <p:cNvSpPr txBox="1">
            <a:spLocks noGrp="1"/>
          </p:cNvSpPr>
          <p:nvPr>
            <p:ph type="body" idx="4"/>
          </p:nvPr>
        </p:nvSpPr>
        <p:spPr>
          <a:xfrm>
            <a:off x="3947523" y="3968547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8" name="Google Shape;208;p96"/>
          <p:cNvSpPr txBox="1">
            <a:spLocks noGrp="1"/>
          </p:cNvSpPr>
          <p:nvPr>
            <p:ph type="body" idx="5"/>
          </p:nvPr>
        </p:nvSpPr>
        <p:spPr>
          <a:xfrm>
            <a:off x="3947523" y="4906947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600"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9" name="Google Shape;209;p96"/>
          <p:cNvSpPr txBox="1">
            <a:spLocks noGrp="1"/>
          </p:cNvSpPr>
          <p:nvPr>
            <p:ph type="body" idx="6"/>
          </p:nvPr>
        </p:nvSpPr>
        <p:spPr>
          <a:xfrm>
            <a:off x="406398" y="534219"/>
            <a:ext cx="1655762" cy="120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  <a:defRPr sz="1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Diseño personalizado">
  <p:cSld name="5_Diseño personalizado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97" descr="Logotip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618639" y="76130"/>
            <a:ext cx="405200" cy="40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97"/>
          <p:cNvSpPr txBox="1">
            <a:spLocks noGrp="1"/>
          </p:cNvSpPr>
          <p:nvPr>
            <p:ph type="body" idx="1"/>
          </p:nvPr>
        </p:nvSpPr>
        <p:spPr>
          <a:xfrm>
            <a:off x="1108572" y="704042"/>
            <a:ext cx="7935913" cy="5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21249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97"/>
          <p:cNvSpPr txBox="1">
            <a:spLocks noGrp="1"/>
          </p:cNvSpPr>
          <p:nvPr>
            <p:ph type="body" idx="2"/>
          </p:nvPr>
        </p:nvSpPr>
        <p:spPr>
          <a:xfrm>
            <a:off x="342752" y="126723"/>
            <a:ext cx="7185807" cy="563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>
                <a:solidFill>
                  <a:srgbClr val="E0520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artner.com/en/articles/gartner-s-top-strategic-predictions-for-2024-and-beyon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 txBox="1">
            <a:spLocks noGrp="1"/>
          </p:cNvSpPr>
          <p:nvPr>
            <p:ph type="body" idx="1"/>
          </p:nvPr>
        </p:nvSpPr>
        <p:spPr>
          <a:xfrm>
            <a:off x="8179336" y="6089117"/>
            <a:ext cx="3676319" cy="3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u="sng" dirty="0" err="1">
                <a:solidFill>
                  <a:srgbClr val="D8D8D8"/>
                </a:solidFill>
              </a:rPr>
              <a:t>BlueTalk</a:t>
            </a:r>
            <a:r>
              <a:rPr lang="es-ES" u="sng" dirty="0">
                <a:solidFill>
                  <a:srgbClr val="D8D8D8"/>
                </a:solidFill>
              </a:rPr>
              <a:t> Práctica IA- 19-11-2025 </a:t>
            </a:r>
            <a:endParaRPr u="sng" dirty="0">
              <a:solidFill>
                <a:srgbClr val="D8D8D8"/>
              </a:solidFill>
            </a:endParaRPr>
          </a:p>
        </p:txBody>
      </p:sp>
      <p:sp>
        <p:nvSpPr>
          <p:cNvPr id="222" name="Google Shape;222;p31"/>
          <p:cNvSpPr txBox="1">
            <a:spLocks noGrp="1"/>
          </p:cNvSpPr>
          <p:nvPr>
            <p:ph type="body" idx="3"/>
          </p:nvPr>
        </p:nvSpPr>
        <p:spPr>
          <a:xfrm>
            <a:off x="-112553" y="2186814"/>
            <a:ext cx="5486399" cy="1769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68796"/>
              <a:buNone/>
            </a:pPr>
            <a:r>
              <a:rPr lang="es-ES"/>
              <a:t>"IA que Decide, Actúa y Aprende: </a:t>
            </a:r>
            <a:r>
              <a:rPr lang="es-ES" i="1"/>
              <a:t>Bienvenidos a la Era de los Agentes</a:t>
            </a:r>
            <a:r>
              <a:rPr lang="es-ES"/>
              <a:t>"</a:t>
            </a:r>
            <a:endParaRPr/>
          </a:p>
        </p:txBody>
      </p:sp>
      <p:pic>
        <p:nvPicPr>
          <p:cNvPr id="223" name="Google Shape;223;p31" descr="Una caricatura de una persona&#10;&#10;El contenido generado por IA puede ser incorrecto.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806108" y="579813"/>
            <a:ext cx="6375400" cy="45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5f1d44f5c4_0_0"/>
          <p:cNvSpPr txBox="1">
            <a:spLocks noGrp="1"/>
          </p:cNvSpPr>
          <p:nvPr>
            <p:ph type="body" idx="1"/>
          </p:nvPr>
        </p:nvSpPr>
        <p:spPr>
          <a:xfrm>
            <a:off x="1108572" y="704042"/>
            <a:ext cx="79359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dirty="0"/>
              <a:t>Diferencias y Similitudes</a:t>
            </a:r>
            <a:endParaRPr dirty="0"/>
          </a:p>
        </p:txBody>
      </p:sp>
      <p:sp>
        <p:nvSpPr>
          <p:cNvPr id="338" name="Google Shape;338;g35f1d44f5c4_0_0"/>
          <p:cNvSpPr txBox="1">
            <a:spLocks noGrp="1"/>
          </p:cNvSpPr>
          <p:nvPr>
            <p:ph type="body" idx="2"/>
          </p:nvPr>
        </p:nvSpPr>
        <p:spPr>
          <a:xfrm>
            <a:off x="342752" y="126723"/>
            <a:ext cx="71859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dirty="0"/>
              <a:t>RAG vs Agentic RAG</a:t>
            </a:r>
            <a:endParaRPr dirty="0"/>
          </a:p>
        </p:txBody>
      </p:sp>
      <p:sp>
        <p:nvSpPr>
          <p:cNvPr id="339" name="Google Shape;339;g35f1d44f5c4_0_0"/>
          <p:cNvSpPr txBox="1"/>
          <p:nvPr/>
        </p:nvSpPr>
        <p:spPr>
          <a:xfrm>
            <a:off x="740240" y="1519825"/>
            <a:ext cx="67884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500" rIns="0" bIns="0" anchor="t" anchorCtr="0">
            <a:spAutoFit/>
          </a:bodyPr>
          <a:lstStyle/>
          <a:p>
            <a:pPr marL="13820" marR="4607" lvl="0" indent="0" algn="just" rtl="0">
              <a:lnSpc>
                <a:spcPct val="115000"/>
              </a:lnSpc>
              <a:spcBef>
                <a:spcPts val="15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40" name="Google Shape;340;g35f1d44f5c4_0_0"/>
          <p:cNvSpPr txBox="1"/>
          <p:nvPr/>
        </p:nvSpPr>
        <p:spPr>
          <a:xfrm>
            <a:off x="356874" y="1998600"/>
            <a:ext cx="5982600" cy="1969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b="1" dirty="0">
                <a:latin typeface="Titillium Web"/>
                <a:ea typeface="Titillium Web"/>
                <a:cs typeface="Titillium Web"/>
                <a:sym typeface="Titillium Web"/>
              </a:rPr>
              <a:t>Idea Clave </a:t>
            </a:r>
            <a:r>
              <a:rPr lang="es-ES" sz="1400" b="1" i="0" u="none" strike="noStrike" cap="none" dirty="0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:</a:t>
            </a:r>
          </a:p>
          <a:p>
            <a:pPr marL="285750" lvl="0" indent="-285750">
              <a:buSzPts val="1400"/>
              <a:buFont typeface="Arial" panose="020B0604020202020204" pitchFamily="34" charset="0"/>
              <a:buChar char="•"/>
            </a:pPr>
            <a:r>
              <a:rPr lang="es-ES" b="1" dirty="0"/>
              <a:t>RAG</a:t>
            </a:r>
            <a:r>
              <a:rPr lang="es-ES" dirty="0"/>
              <a:t> = pipeline estático de búsqueda + generación.</a:t>
            </a:r>
          </a:p>
          <a:p>
            <a:pPr lvl="0">
              <a:buSzPts val="1400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Agentic RAG </a:t>
            </a:r>
            <a:r>
              <a:rPr lang="es-ES" dirty="0"/>
              <a:t>= un “orquestador inteligente” que usa RAG (y más herramientas) para razonar y actuar paso a paso.</a:t>
            </a:r>
          </a:p>
          <a:p>
            <a:pPr marL="457200" lvl="0" algn="just">
              <a:spcBef>
                <a:spcPts val="1200"/>
              </a:spcBef>
              <a:buSzPts val="1400"/>
            </a:pPr>
            <a:endParaRPr lang="es-ES" dirty="0"/>
          </a:p>
          <a:p>
            <a:pPr marL="285750" lvl="0" indent="-285750">
              <a:buSzPts val="1400"/>
              <a:buFont typeface="Arial" panose="020B0604020202020204" pitchFamily="34" charset="0"/>
              <a:buChar char="•"/>
            </a:pPr>
            <a:endParaRPr lang="es-ES" dirty="0"/>
          </a:p>
          <a:p>
            <a:pPr marL="285750" lvl="0" indent="-285750">
              <a:buSzPts val="1400"/>
              <a:buFont typeface="Arial" panose="020B0604020202020204" pitchFamily="34" charset="0"/>
              <a:buChar char="•"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g35f1d44f5c4_0_0"/>
          <p:cNvSpPr txBox="1"/>
          <p:nvPr/>
        </p:nvSpPr>
        <p:spPr>
          <a:xfrm>
            <a:off x="356870" y="3320695"/>
            <a:ext cx="76212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F69222C-1C8B-4F10-6540-323100007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3334" y="986642"/>
            <a:ext cx="6201640" cy="5372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>
          <a:extLst>
            <a:ext uri="{FF2B5EF4-FFF2-40B4-BE49-F238E27FC236}">
              <a16:creationId xmlns:a16="http://schemas.microsoft.com/office/drawing/2014/main" id="{220D1CDD-2FFA-78EA-A1B6-19382098E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06">
            <a:extLst>
              <a:ext uri="{FF2B5EF4-FFF2-40B4-BE49-F238E27FC236}">
                <a16:creationId xmlns:a16="http://schemas.microsoft.com/office/drawing/2014/main" id="{DD4A0577-8A17-7694-5868-1F8D3D54CB8C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352424" y="2691681"/>
            <a:ext cx="7134225" cy="16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dirty="0"/>
              <a:t>Planning del Byte &amp; </a:t>
            </a:r>
            <a:r>
              <a:rPr lang="es-ES" dirty="0" err="1"/>
              <a:t>Peers</a:t>
            </a:r>
            <a:endParaRPr dirty="0"/>
          </a:p>
        </p:txBody>
      </p:sp>
      <p:sp>
        <p:nvSpPr>
          <p:cNvPr id="332" name="Google Shape;332;p106">
            <a:extLst>
              <a:ext uri="{FF2B5EF4-FFF2-40B4-BE49-F238E27FC236}">
                <a16:creationId xmlns:a16="http://schemas.microsoft.com/office/drawing/2014/main" id="{91824702-95D7-7338-9EB1-CE5FE298D8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35673" y="6098261"/>
            <a:ext cx="5342383" cy="3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Práctica de IA, Bluetab / IBM Company — Junio 2025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49664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>
          <a:extLst>
            <a:ext uri="{FF2B5EF4-FFF2-40B4-BE49-F238E27FC236}">
              <a16:creationId xmlns:a16="http://schemas.microsoft.com/office/drawing/2014/main" id="{4B1E5B93-5D02-75C2-747D-BF8A62B64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5f1d44f5c4_0_0">
            <a:extLst>
              <a:ext uri="{FF2B5EF4-FFF2-40B4-BE49-F238E27FC236}">
                <a16:creationId xmlns:a16="http://schemas.microsoft.com/office/drawing/2014/main" id="{62100170-0842-9EC8-3C60-5950F1C0C4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08572" y="704042"/>
            <a:ext cx="79359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dirty="0"/>
              <a:t>Planning Byte &amp; </a:t>
            </a:r>
            <a:r>
              <a:rPr lang="es-ES" dirty="0" err="1"/>
              <a:t>Peers</a:t>
            </a:r>
            <a:endParaRPr dirty="0"/>
          </a:p>
        </p:txBody>
      </p:sp>
      <p:sp>
        <p:nvSpPr>
          <p:cNvPr id="338" name="Google Shape;338;g35f1d44f5c4_0_0">
            <a:extLst>
              <a:ext uri="{FF2B5EF4-FFF2-40B4-BE49-F238E27FC236}">
                <a16:creationId xmlns:a16="http://schemas.microsoft.com/office/drawing/2014/main" id="{38058F70-A8E1-C14E-7E6E-7E589B55545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42752" y="126723"/>
            <a:ext cx="71859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dirty="0"/>
              <a:t>Planning </a:t>
            </a:r>
            <a:endParaRPr dirty="0"/>
          </a:p>
        </p:txBody>
      </p:sp>
      <p:sp>
        <p:nvSpPr>
          <p:cNvPr id="339" name="Google Shape;339;g35f1d44f5c4_0_0">
            <a:extLst>
              <a:ext uri="{FF2B5EF4-FFF2-40B4-BE49-F238E27FC236}">
                <a16:creationId xmlns:a16="http://schemas.microsoft.com/office/drawing/2014/main" id="{6F7A92E4-038F-0CD1-0FF5-FD35AB73B6B6}"/>
              </a:ext>
            </a:extLst>
          </p:cNvPr>
          <p:cNvSpPr txBox="1"/>
          <p:nvPr/>
        </p:nvSpPr>
        <p:spPr>
          <a:xfrm>
            <a:off x="740240" y="1519825"/>
            <a:ext cx="67884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500" rIns="0" bIns="0" anchor="t" anchorCtr="0">
            <a:spAutoFit/>
          </a:bodyPr>
          <a:lstStyle/>
          <a:p>
            <a:pPr marL="13820" marR="4607" lvl="0" indent="0" algn="just" rtl="0">
              <a:lnSpc>
                <a:spcPct val="115000"/>
              </a:lnSpc>
              <a:spcBef>
                <a:spcPts val="15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40" name="Google Shape;340;g35f1d44f5c4_0_0">
            <a:extLst>
              <a:ext uri="{FF2B5EF4-FFF2-40B4-BE49-F238E27FC236}">
                <a16:creationId xmlns:a16="http://schemas.microsoft.com/office/drawing/2014/main" id="{243E3BBF-3865-9466-6A17-1BBEA6E359F1}"/>
              </a:ext>
            </a:extLst>
          </p:cNvPr>
          <p:cNvSpPr txBox="1"/>
          <p:nvPr/>
        </p:nvSpPr>
        <p:spPr>
          <a:xfrm>
            <a:off x="356874" y="1998600"/>
            <a:ext cx="8396982" cy="3108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r>
              <a:rPr lang="es-ES" dirty="0">
                <a:latin typeface="Titillium Web"/>
                <a:sym typeface="Titillium Web"/>
              </a:rPr>
              <a:t>Contaremos un RAG con Agentes a partir de un Web </a:t>
            </a:r>
            <a:r>
              <a:rPr lang="es-ES" dirty="0" err="1">
                <a:latin typeface="Titillium Web"/>
                <a:sym typeface="Titillium Web"/>
              </a:rPr>
              <a:t>Scrapping</a:t>
            </a:r>
            <a:r>
              <a:rPr lang="es-ES" dirty="0">
                <a:latin typeface="Titillium Web"/>
                <a:sym typeface="Titillium Web"/>
              </a:rPr>
              <a:t> de </a:t>
            </a:r>
            <a:r>
              <a:rPr lang="es-ES" dirty="0" err="1">
                <a:latin typeface="Titillium Web"/>
                <a:sym typeface="Titillium Web"/>
              </a:rPr>
              <a:t>Xakata</a:t>
            </a:r>
            <a:r>
              <a:rPr lang="es-ES" dirty="0">
                <a:latin typeface="Titillium Web"/>
                <a:sym typeface="Titillium Web"/>
              </a:rPr>
              <a:t>  con Open AI y la base de datos será un Vector </a:t>
            </a:r>
            <a:r>
              <a:rPr lang="es-ES" dirty="0" err="1">
                <a:latin typeface="Titillium Web"/>
                <a:sym typeface="Titillium Web"/>
              </a:rPr>
              <a:t>Indexer</a:t>
            </a:r>
            <a:r>
              <a:rPr lang="es-ES" dirty="0">
                <a:latin typeface="Titillium Web"/>
                <a:sym typeface="Titillium Web"/>
              </a:rPr>
              <a:t>, volátil.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s-ES" dirty="0">
              <a:latin typeface="Titillium Web"/>
              <a:sym typeface="Titillium Web"/>
            </a:endParaRPr>
          </a:p>
          <a:p>
            <a:pPr marL="342900" lvl="0" indent="-342900">
              <a:buSzPts val="1400"/>
              <a:buFont typeface="+mj-lt"/>
              <a:buAutoNum type="arabicPeriod" startAt="2"/>
            </a:pPr>
            <a:r>
              <a:rPr lang="es-ES" b="1" dirty="0"/>
              <a:t>Ejercicio práctico:</a:t>
            </a:r>
            <a:r>
              <a:rPr lang="es-ES" dirty="0"/>
              <a:t> sustituir el </a:t>
            </a:r>
            <a:r>
              <a:rPr lang="es-ES" i="1" dirty="0"/>
              <a:t>web </a:t>
            </a:r>
            <a:r>
              <a:rPr lang="es-ES" i="1" dirty="0" err="1"/>
              <a:t>scraping</a:t>
            </a:r>
            <a:r>
              <a:rPr lang="es-ES" dirty="0"/>
              <a:t> por la carga de </a:t>
            </a:r>
            <a:r>
              <a:rPr lang="es-ES" dirty="0" err="1"/>
              <a:t>PDFs</a:t>
            </a:r>
            <a:r>
              <a:rPr lang="es-ES" dirty="0"/>
              <a:t> desde una carpeta y crear un </a:t>
            </a:r>
            <a:r>
              <a:rPr lang="es-ES" b="1" dirty="0"/>
              <a:t>RAG </a:t>
            </a:r>
            <a:r>
              <a:rPr lang="es-ES" b="1" dirty="0" err="1"/>
              <a:t>agéntico</a:t>
            </a:r>
            <a:r>
              <a:rPr lang="es-ES" dirty="0"/>
              <a:t> para hacer preguntas sobre esos documentos sustituyendo Open AI por Gemini y el Vector </a:t>
            </a:r>
            <a:r>
              <a:rPr lang="es-ES" dirty="0" err="1"/>
              <a:t>Indexer</a:t>
            </a:r>
            <a:r>
              <a:rPr lang="es-ES" dirty="0"/>
              <a:t>, base de datos vectorial en memoria y por lo tanto volátil, por una base de datos Persistente (</a:t>
            </a:r>
            <a:r>
              <a:rPr lang="es-ES" dirty="0" err="1"/>
              <a:t>ChromaDB</a:t>
            </a:r>
            <a:r>
              <a:rPr lang="es-ES" dirty="0"/>
              <a:t>).</a:t>
            </a:r>
          </a:p>
          <a:p>
            <a:pPr lvl="0">
              <a:buSzPts val="1400"/>
            </a:pPr>
            <a:endParaRPr lang="es-ES" dirty="0">
              <a:latin typeface="Titillium Web"/>
              <a:sym typeface="Titillium Web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 startAt="2"/>
            </a:pPr>
            <a:r>
              <a:rPr lang="es-ES" dirty="0">
                <a:latin typeface="Titillium Web"/>
                <a:sym typeface="Titillium Web"/>
              </a:rPr>
              <a:t>Ejercicio </a:t>
            </a:r>
            <a:r>
              <a:rPr lang="es-ES" i="1" u="sng" dirty="0" err="1">
                <a:latin typeface="Titillium Web"/>
                <a:sym typeface="Titillium Web"/>
              </a:rPr>
              <a:t>voluntarissimo</a:t>
            </a:r>
            <a:r>
              <a:rPr lang="es-ES" i="1" u="sng" dirty="0">
                <a:latin typeface="Titillium Web"/>
                <a:sym typeface="Titillium Web"/>
              </a:rPr>
              <a:t> para casa. </a:t>
            </a:r>
            <a:r>
              <a:rPr lang="es-ES" dirty="0">
                <a:latin typeface="Titillium Web"/>
                <a:sym typeface="Titillium Web"/>
              </a:rPr>
              <a:t>Pasaremos un notebook agentico casi igual que el ejercicio, pero con un pequeño fallo. ¿A ver si lo descubrís?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 startAt="2"/>
            </a:pPr>
            <a:endParaRPr lang="es-ES" dirty="0">
              <a:latin typeface="Titillium Web"/>
              <a:sym typeface="Titillium Web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 startAt="2"/>
            </a:pPr>
            <a:endParaRPr lang="es-ES" dirty="0"/>
          </a:p>
          <a:p>
            <a:pPr marL="285750" lvl="0" indent="-285750">
              <a:buSzPts val="1400"/>
              <a:buFont typeface="Arial" panose="020B0604020202020204" pitchFamily="34" charset="0"/>
              <a:buChar char="•"/>
            </a:pPr>
            <a:endParaRPr lang="es-ES" dirty="0"/>
          </a:p>
          <a:p>
            <a:pPr marL="285750" lvl="0" indent="-285750">
              <a:buSzPts val="1400"/>
              <a:buFont typeface="Arial" panose="020B0604020202020204" pitchFamily="34" charset="0"/>
              <a:buChar char="•"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g35f1d44f5c4_0_0">
            <a:extLst>
              <a:ext uri="{FF2B5EF4-FFF2-40B4-BE49-F238E27FC236}">
                <a16:creationId xmlns:a16="http://schemas.microsoft.com/office/drawing/2014/main" id="{B81860E5-89FB-B1F1-5288-E390116C9863}"/>
              </a:ext>
            </a:extLst>
          </p:cNvPr>
          <p:cNvSpPr txBox="1"/>
          <p:nvPr/>
        </p:nvSpPr>
        <p:spPr>
          <a:xfrm>
            <a:off x="356870" y="3320695"/>
            <a:ext cx="76212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227518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63"/>
          <p:cNvSpPr/>
          <p:nvPr/>
        </p:nvSpPr>
        <p:spPr>
          <a:xfrm>
            <a:off x="1115880" y="1531403"/>
            <a:ext cx="4618496" cy="95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Madrid</a:t>
            </a:r>
            <a:endParaRPr sz="1867" b="1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0"/>
              <a:buFont typeface="Arial"/>
              <a:buNone/>
            </a:pPr>
            <a:r>
              <a:rPr lang="es-ES" sz="1330" b="0" i="0" u="none" strike="noStrike" cap="non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  <a:t>Edificio Ruiz Picasso, Pl. Pablo Ruiz Picasso, 11, 2ª Planta, Tetuán, 28020 Madrid España</a:t>
            </a:r>
            <a:br>
              <a:rPr lang="es-ES" sz="1330" b="0" i="0" u="none" strike="noStrike" cap="non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s-ES" sz="1333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T: +34 91 457 1697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63"/>
          <p:cNvSpPr/>
          <p:nvPr/>
        </p:nvSpPr>
        <p:spPr>
          <a:xfrm>
            <a:off x="1115879" y="2636472"/>
            <a:ext cx="4618495" cy="2923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Ciudad</a:t>
            </a:r>
            <a:r>
              <a:rPr lang="es-ES" sz="1867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ES" sz="1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 México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lang="es-ES" sz="1333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Blvd. Miguel de Cervantes Saavedra 169, int. 11-100, Col. Granada, Miguel Hidalgo, 11520 Ciudad de México, México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lang="es-ES" sz="1333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T: +52 55 7577 1781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endParaRPr sz="1333" b="0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Lima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lang="es-ES" sz="1333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Av. Javier Prado Este 560, Oficina 1401, San Isidro, Lima, Perú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lang="es-ES" sz="1333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T: +51 391 8315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endParaRPr sz="1333" b="0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Bogotá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lang="es-ES" sz="1333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Carrera 7 No.71-21, torre B, piso 12, Cra. 71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lang="es-ES" sz="1333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Bogotá, Colombia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lang="es-ES" sz="1333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T: +57 1313583132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7" name="Google Shape;607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5879" y="360396"/>
            <a:ext cx="1923351" cy="581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88129" y="2173357"/>
            <a:ext cx="8503872" cy="4684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>
            <a:spLocks noGrp="1"/>
          </p:cNvSpPr>
          <p:nvPr>
            <p:ph type="body" idx="1"/>
          </p:nvPr>
        </p:nvSpPr>
        <p:spPr>
          <a:xfrm>
            <a:off x="3947523" y="1153344"/>
            <a:ext cx="2895600" cy="803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/>
            <a:r>
              <a:rPr lang="pt-BR" dirty="0"/>
              <a:t>Tendencias estratégicas de IA 2024+ (Gartner)</a:t>
            </a:r>
            <a:endParaRPr dirty="0"/>
          </a:p>
        </p:txBody>
      </p:sp>
      <p:sp>
        <p:nvSpPr>
          <p:cNvPr id="229" name="Google Shape;229;p34"/>
          <p:cNvSpPr txBox="1">
            <a:spLocks noGrp="1"/>
          </p:cNvSpPr>
          <p:nvPr>
            <p:ph type="body" idx="2"/>
          </p:nvPr>
        </p:nvSpPr>
        <p:spPr>
          <a:xfrm>
            <a:off x="3947523" y="2091745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dirty="0"/>
              <a:t>¿Qué es un Agente?</a:t>
            </a:r>
            <a:endParaRPr dirty="0"/>
          </a:p>
        </p:txBody>
      </p:sp>
      <p:sp>
        <p:nvSpPr>
          <p:cNvPr id="230" name="Google Shape;230;p34"/>
          <p:cNvSpPr txBox="1">
            <a:spLocks noGrp="1"/>
          </p:cNvSpPr>
          <p:nvPr>
            <p:ph type="body" idx="3"/>
          </p:nvPr>
        </p:nvSpPr>
        <p:spPr>
          <a:xfrm>
            <a:off x="3947523" y="3030146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dirty="0"/>
              <a:t>Diferencias entre RAG y RAG Agentico</a:t>
            </a:r>
            <a:endParaRPr dirty="0"/>
          </a:p>
        </p:txBody>
      </p:sp>
      <p:sp>
        <p:nvSpPr>
          <p:cNvPr id="231" name="Google Shape;231;p34"/>
          <p:cNvSpPr txBox="1">
            <a:spLocks noGrp="1"/>
          </p:cNvSpPr>
          <p:nvPr>
            <p:ph type="body" idx="4"/>
          </p:nvPr>
        </p:nvSpPr>
        <p:spPr>
          <a:xfrm>
            <a:off x="3947523" y="3968547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/>
            <a:r>
              <a:rPr lang="en-US" dirty="0"/>
              <a:t>Laboratorio y planning del workshop</a:t>
            </a:r>
            <a:endParaRPr dirty="0"/>
          </a:p>
        </p:txBody>
      </p:sp>
      <p:sp>
        <p:nvSpPr>
          <p:cNvPr id="233" name="Google Shape;233;p34"/>
          <p:cNvSpPr txBox="1">
            <a:spLocks noGrp="1"/>
          </p:cNvSpPr>
          <p:nvPr>
            <p:ph type="body" idx="6"/>
          </p:nvPr>
        </p:nvSpPr>
        <p:spPr>
          <a:xfrm>
            <a:off x="8107378" y="1153344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234" name="Google Shape;234;p34"/>
          <p:cNvSpPr txBox="1">
            <a:spLocks noGrp="1"/>
          </p:cNvSpPr>
          <p:nvPr>
            <p:ph type="body" idx="7"/>
          </p:nvPr>
        </p:nvSpPr>
        <p:spPr>
          <a:xfrm>
            <a:off x="8107378" y="2093071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lang="es-ES" dirty="0"/>
          </a:p>
        </p:txBody>
      </p:sp>
      <p:sp>
        <p:nvSpPr>
          <p:cNvPr id="235" name="Google Shape;235;p34"/>
          <p:cNvSpPr txBox="1">
            <a:spLocks noGrp="1"/>
          </p:cNvSpPr>
          <p:nvPr>
            <p:ph type="body" idx="8"/>
          </p:nvPr>
        </p:nvSpPr>
        <p:spPr>
          <a:xfrm>
            <a:off x="8107378" y="3031472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236" name="Google Shape;236;p34"/>
          <p:cNvSpPr txBox="1">
            <a:spLocks noGrp="1"/>
          </p:cNvSpPr>
          <p:nvPr>
            <p:ph type="body" idx="9"/>
          </p:nvPr>
        </p:nvSpPr>
        <p:spPr>
          <a:xfrm>
            <a:off x="8107378" y="3969873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sp>
        <p:nvSpPr>
          <p:cNvPr id="237" name="Google Shape;237;p34"/>
          <p:cNvSpPr txBox="1">
            <a:spLocks noGrp="1"/>
          </p:cNvSpPr>
          <p:nvPr>
            <p:ph type="body" idx="13"/>
          </p:nvPr>
        </p:nvSpPr>
        <p:spPr>
          <a:xfrm>
            <a:off x="8107378" y="4908273"/>
            <a:ext cx="2895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238" name="Google Shape;238;p34"/>
          <p:cNvSpPr txBox="1">
            <a:spLocks noGrp="1"/>
          </p:cNvSpPr>
          <p:nvPr>
            <p:ph type="body" idx="14"/>
          </p:nvPr>
        </p:nvSpPr>
        <p:spPr>
          <a:xfrm>
            <a:off x="406398" y="534219"/>
            <a:ext cx="1655762" cy="1203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None/>
            </a:pPr>
            <a:r>
              <a:rPr lang="es-ES"/>
              <a:t>Índice</a:t>
            </a:r>
            <a:endParaRPr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59F907-06B6-43C1-ABA5-98DC15D50169}"/>
              </a:ext>
            </a:extLst>
          </p:cNvPr>
          <p:cNvSpPr>
            <a:spLocks noGrp="1"/>
          </p:cNvSpPr>
          <p:nvPr>
            <p:ph type="body" idx="5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"/>
          <p:cNvSpPr txBox="1">
            <a:spLocks noGrp="1"/>
          </p:cNvSpPr>
          <p:nvPr>
            <p:ph type="body" idx="1"/>
          </p:nvPr>
        </p:nvSpPr>
        <p:spPr>
          <a:xfrm>
            <a:off x="6535673" y="6098261"/>
            <a:ext cx="5342383" cy="3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Práctica de IA, Bluetab / IBM Company — Junio 2025</a:t>
            </a:r>
            <a:endParaRPr/>
          </a:p>
        </p:txBody>
      </p:sp>
      <p:sp>
        <p:nvSpPr>
          <p:cNvPr id="244" name="Google Shape;244;p2"/>
          <p:cNvSpPr txBox="1">
            <a:spLocks noGrp="1"/>
          </p:cNvSpPr>
          <p:nvPr>
            <p:ph type="body" idx="3"/>
          </p:nvPr>
        </p:nvSpPr>
        <p:spPr>
          <a:xfrm>
            <a:off x="352424" y="2316777"/>
            <a:ext cx="7134225" cy="16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Agentes Autónomos en la Era de la IA Generativa</a:t>
            </a:r>
            <a:endParaRPr/>
          </a:p>
        </p:txBody>
      </p:sp>
      <p:pic>
        <p:nvPicPr>
          <p:cNvPr id="245" name="Google Shape;24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08008" y="0"/>
            <a:ext cx="2902442" cy="269168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"/>
          <p:cNvSpPr txBox="1"/>
          <p:nvPr/>
        </p:nvSpPr>
        <p:spPr>
          <a:xfrm>
            <a:off x="621792" y="4056100"/>
            <a:ext cx="6261353" cy="63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s-ES" sz="16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Cómo la IA está aprendiendo a razonar, decidir y actuar por sí misma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05"/>
          <p:cNvSpPr txBox="1">
            <a:spLocks noGrp="1"/>
          </p:cNvSpPr>
          <p:nvPr>
            <p:ph type="body" idx="3"/>
          </p:nvPr>
        </p:nvSpPr>
        <p:spPr>
          <a:xfrm>
            <a:off x="352424" y="2691681"/>
            <a:ext cx="7134225" cy="16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dirty="0"/>
              <a:t>Tendencias Estratégicas de la IA según Gartner desde 2024</a:t>
            </a:r>
            <a:endParaRPr dirty="0"/>
          </a:p>
        </p:txBody>
      </p:sp>
      <p:sp>
        <p:nvSpPr>
          <p:cNvPr id="275" name="Google Shape;275;p105"/>
          <p:cNvSpPr txBox="1">
            <a:spLocks noGrp="1"/>
          </p:cNvSpPr>
          <p:nvPr>
            <p:ph type="body" idx="1"/>
          </p:nvPr>
        </p:nvSpPr>
        <p:spPr>
          <a:xfrm>
            <a:off x="6535673" y="6098261"/>
            <a:ext cx="5342383" cy="3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Práctica de IA, Bluetab / IBM Company — Junio 2025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7"/>
          <p:cNvSpPr txBox="1">
            <a:spLocks noGrp="1"/>
          </p:cNvSpPr>
          <p:nvPr>
            <p:ph type="body" idx="2"/>
          </p:nvPr>
        </p:nvSpPr>
        <p:spPr>
          <a:xfrm>
            <a:off x="342752" y="126723"/>
            <a:ext cx="71859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0800" lvl="0" indent="0"/>
            <a:r>
              <a:rPr lang="es-ES" dirty="0"/>
              <a:t>Predicciones estratégicas principales de Gartner para 2024 y más allá</a:t>
            </a:r>
            <a:endParaRPr dirty="0"/>
          </a:p>
        </p:txBody>
      </p:sp>
      <p:sp>
        <p:nvSpPr>
          <p:cNvPr id="291" name="Google Shape;291;p7"/>
          <p:cNvSpPr txBox="1"/>
          <p:nvPr/>
        </p:nvSpPr>
        <p:spPr>
          <a:xfrm>
            <a:off x="740240" y="1519825"/>
            <a:ext cx="67884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500" rIns="0" bIns="0" anchor="t" anchorCtr="0">
            <a:spAutoFit/>
          </a:bodyPr>
          <a:lstStyle/>
          <a:p>
            <a:pPr marL="13820" marR="4607" lvl="0" indent="0" algn="just" rtl="0">
              <a:lnSpc>
                <a:spcPct val="115000"/>
              </a:lnSpc>
              <a:spcBef>
                <a:spcPts val="15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92" name="Google Shape;292;p7"/>
          <p:cNvSpPr txBox="1"/>
          <p:nvPr/>
        </p:nvSpPr>
        <p:spPr>
          <a:xfrm>
            <a:off x="171408" y="762773"/>
            <a:ext cx="7185900" cy="1498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500" rIns="0" bIns="0" anchor="t" anchorCtr="0">
            <a:spAutoFit/>
          </a:bodyPr>
          <a:lstStyle/>
          <a:p>
            <a:pPr marL="297266" lvl="0" indent="-285750" algn="just">
              <a:lnSpc>
                <a:spcPct val="115000"/>
              </a:lnSpc>
              <a:buSzPts val="1800"/>
              <a:buFont typeface="Arial"/>
              <a:buChar char="•"/>
            </a:pPr>
            <a:r>
              <a:rPr lang="es-ES" dirty="0"/>
              <a:t>En 2023, la </a:t>
            </a:r>
            <a:r>
              <a:rPr lang="es-ES" b="1" i="1" dirty="0"/>
              <a:t>IA generativa </a:t>
            </a:r>
            <a:r>
              <a:rPr lang="es-ES" dirty="0"/>
              <a:t>desató un enorme potencial de creatividad y productividad.</a:t>
            </a:r>
            <a:br>
              <a:rPr lang="es-ES" dirty="0"/>
            </a:br>
            <a:r>
              <a:rPr lang="es-ES" dirty="0"/>
              <a:t>Nuestras principales predicciones para 2024 muestran que toda conversación estratégica debe incluir la IA generativa.</a:t>
            </a:r>
          </a:p>
          <a:p>
            <a:pPr marL="297266" lvl="0" indent="-285750" algn="just">
              <a:lnSpc>
                <a:spcPct val="115000"/>
              </a:lnSpc>
              <a:buSzPts val="1800"/>
              <a:buFont typeface="Arial"/>
              <a:buChar char="•"/>
            </a:pPr>
            <a:r>
              <a:rPr lang="es-ES" dirty="0"/>
              <a:t>Fuente: </a:t>
            </a:r>
            <a:r>
              <a:rPr lang="es-ES" dirty="0">
                <a:hlinkClick r:id="rId3"/>
              </a:rPr>
              <a:t>https://www.gartner.com/en/articles/gartner-s-top-strategic-predictions-for-2024-and-beyond</a:t>
            </a:r>
            <a:endParaRPr lang="es-ES" dirty="0"/>
          </a:p>
          <a:p>
            <a:pPr marL="11516" lvl="0" algn="just">
              <a:lnSpc>
                <a:spcPct val="115000"/>
              </a:lnSpc>
              <a:buSzPts val="1800"/>
            </a:pPr>
            <a:endParaRPr sz="1400" b="0" i="0" u="none" strike="noStrike" cap="none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93" name="Google Shape;29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46415" y="408573"/>
            <a:ext cx="2456329" cy="2097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8039A88-8EE8-C8F1-19E8-C72A0F96E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408" y="2025889"/>
            <a:ext cx="8179193" cy="462380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>
          <a:extLst>
            <a:ext uri="{FF2B5EF4-FFF2-40B4-BE49-F238E27FC236}">
              <a16:creationId xmlns:a16="http://schemas.microsoft.com/office/drawing/2014/main" id="{E1291614-A598-24AB-83C4-86A46C51A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05">
            <a:extLst>
              <a:ext uri="{FF2B5EF4-FFF2-40B4-BE49-F238E27FC236}">
                <a16:creationId xmlns:a16="http://schemas.microsoft.com/office/drawing/2014/main" id="{310411C0-2FFF-5D51-D306-A4F756F07882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352424" y="2691681"/>
            <a:ext cx="7134225" cy="16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¿Qué es un Agente?</a:t>
            </a:r>
            <a:endParaRPr/>
          </a:p>
        </p:txBody>
      </p:sp>
      <p:sp>
        <p:nvSpPr>
          <p:cNvPr id="275" name="Google Shape;275;p105">
            <a:extLst>
              <a:ext uri="{FF2B5EF4-FFF2-40B4-BE49-F238E27FC236}">
                <a16:creationId xmlns:a16="http://schemas.microsoft.com/office/drawing/2014/main" id="{FE33FC3F-85A6-93C6-8097-25F44B10B4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35673" y="6098261"/>
            <a:ext cx="5342383" cy="3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Práctica de IA, Bluetab / IBM Company — Junio 2025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48277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>
          <a:extLst>
            <a:ext uri="{FF2B5EF4-FFF2-40B4-BE49-F238E27FC236}">
              <a16:creationId xmlns:a16="http://schemas.microsoft.com/office/drawing/2014/main" id="{3EB0B8C4-7AD9-DF9D-FE83-90D6F7526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7">
            <a:extLst>
              <a:ext uri="{FF2B5EF4-FFF2-40B4-BE49-F238E27FC236}">
                <a16:creationId xmlns:a16="http://schemas.microsoft.com/office/drawing/2014/main" id="{4B66CC2C-B7A4-F886-B659-B35E288A65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08572" y="704042"/>
            <a:ext cx="79359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¿Qué es un Agente Autónomo?</a:t>
            </a:r>
            <a:endParaRPr/>
          </a:p>
        </p:txBody>
      </p:sp>
      <p:sp>
        <p:nvSpPr>
          <p:cNvPr id="290" name="Google Shape;290;p7">
            <a:extLst>
              <a:ext uri="{FF2B5EF4-FFF2-40B4-BE49-F238E27FC236}">
                <a16:creationId xmlns:a16="http://schemas.microsoft.com/office/drawing/2014/main" id="{F6ECB5FC-C131-A491-A485-A536A1CD0A7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42752" y="126723"/>
            <a:ext cx="71859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Agentes autónomos: </a:t>
            </a:r>
            <a:endParaRPr/>
          </a:p>
        </p:txBody>
      </p:sp>
      <p:sp>
        <p:nvSpPr>
          <p:cNvPr id="291" name="Google Shape;291;p7">
            <a:extLst>
              <a:ext uri="{FF2B5EF4-FFF2-40B4-BE49-F238E27FC236}">
                <a16:creationId xmlns:a16="http://schemas.microsoft.com/office/drawing/2014/main" id="{26848F88-BF15-26A0-8620-1A63F9A7098E}"/>
              </a:ext>
            </a:extLst>
          </p:cNvPr>
          <p:cNvSpPr txBox="1"/>
          <p:nvPr/>
        </p:nvSpPr>
        <p:spPr>
          <a:xfrm>
            <a:off x="740240" y="1519825"/>
            <a:ext cx="67884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500" rIns="0" bIns="0" anchor="t" anchorCtr="0">
            <a:spAutoFit/>
          </a:bodyPr>
          <a:lstStyle/>
          <a:p>
            <a:pPr marL="13820" marR="4607" lvl="0" indent="0" algn="just" rtl="0">
              <a:lnSpc>
                <a:spcPct val="115000"/>
              </a:lnSpc>
              <a:spcBef>
                <a:spcPts val="15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92" name="Google Shape;292;p7">
            <a:extLst>
              <a:ext uri="{FF2B5EF4-FFF2-40B4-BE49-F238E27FC236}">
                <a16:creationId xmlns:a16="http://schemas.microsoft.com/office/drawing/2014/main" id="{6888DAE4-C64D-97E4-BEC2-19E33B58916C}"/>
              </a:ext>
            </a:extLst>
          </p:cNvPr>
          <p:cNvSpPr txBox="1"/>
          <p:nvPr/>
        </p:nvSpPr>
        <p:spPr>
          <a:xfrm>
            <a:off x="171408" y="2246554"/>
            <a:ext cx="7185900" cy="1498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500" rIns="0" bIns="0" anchor="t" anchorCtr="0">
            <a:spAutoFit/>
          </a:bodyPr>
          <a:lstStyle/>
          <a:p>
            <a:pPr marL="297266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Es un sistema capaz de realizar tareas, tomar decisiones y adaptarse de forma independiente, usando modelos de lenguaje y herramientas externas sin intervención humana directa.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266" marR="0" lvl="0" indent="-171446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97266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s-ES" sz="14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Los agentes autónomos combinan modelos de lenguaje con mecanismos de toma de decisiones, herramientas de ejecución y acceso a datos externos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3" name="Google Shape;293;p7">
            <a:extLst>
              <a:ext uri="{FF2B5EF4-FFF2-40B4-BE49-F238E27FC236}">
                <a16:creationId xmlns:a16="http://schemas.microsoft.com/office/drawing/2014/main" id="{5E50A1E8-151F-6A9D-E6F6-1780F4A6F90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46415" y="408573"/>
            <a:ext cx="2456329" cy="2097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7" descr="Imagen cargada">
            <a:extLst>
              <a:ext uri="{FF2B5EF4-FFF2-40B4-BE49-F238E27FC236}">
                <a16:creationId xmlns:a16="http://schemas.microsoft.com/office/drawing/2014/main" id="{175531B9-7170-F564-1767-89FDCD1D8D2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61960" y="2519933"/>
            <a:ext cx="3825240" cy="40347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0530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1"/>
          <p:cNvSpPr txBox="1">
            <a:spLocks noGrp="1"/>
          </p:cNvSpPr>
          <p:nvPr>
            <p:ph type="body" idx="1"/>
          </p:nvPr>
        </p:nvSpPr>
        <p:spPr>
          <a:xfrm>
            <a:off x="1108572" y="704042"/>
            <a:ext cx="79359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Componentes de un Agente .</a:t>
            </a:r>
            <a:endParaRPr/>
          </a:p>
        </p:txBody>
      </p:sp>
      <p:sp>
        <p:nvSpPr>
          <p:cNvPr id="310" name="Google Shape;310;p11"/>
          <p:cNvSpPr txBox="1">
            <a:spLocks noGrp="1"/>
          </p:cNvSpPr>
          <p:nvPr>
            <p:ph type="body" idx="2"/>
          </p:nvPr>
        </p:nvSpPr>
        <p:spPr>
          <a:xfrm>
            <a:off x="342752" y="126723"/>
            <a:ext cx="71859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Agentes autónomos: </a:t>
            </a:r>
            <a:endParaRPr/>
          </a:p>
        </p:txBody>
      </p:sp>
      <p:sp>
        <p:nvSpPr>
          <p:cNvPr id="311" name="Google Shape;311;p11"/>
          <p:cNvSpPr txBox="1"/>
          <p:nvPr/>
        </p:nvSpPr>
        <p:spPr>
          <a:xfrm>
            <a:off x="740240" y="1519825"/>
            <a:ext cx="67884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500" rIns="0" bIns="0" anchor="t" anchorCtr="0">
            <a:spAutoFit/>
          </a:bodyPr>
          <a:lstStyle/>
          <a:p>
            <a:pPr marL="13820" marR="4607" lvl="0" indent="0" algn="just" rtl="0">
              <a:lnSpc>
                <a:spcPct val="115000"/>
              </a:lnSpc>
              <a:spcBef>
                <a:spcPts val="15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12" name="Google Shape;312;p11"/>
          <p:cNvSpPr txBox="1"/>
          <p:nvPr/>
        </p:nvSpPr>
        <p:spPr>
          <a:xfrm>
            <a:off x="171408" y="2246554"/>
            <a:ext cx="7357232" cy="1745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500" rIns="0" bIns="0" anchor="t" anchorCtr="0">
            <a:spAutoFit/>
          </a:bodyPr>
          <a:lstStyle/>
          <a:p>
            <a:pPr marL="297266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s-ES" sz="14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Modelos.  </a:t>
            </a:r>
            <a:r>
              <a:rPr lang="es-ES" sz="1400" b="0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LLMs</a:t>
            </a:r>
            <a:endParaRPr sz="1400" b="0" i="0" u="none" strike="noStrike" cap="none">
              <a:solidFill>
                <a:srgbClr val="000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97266" marR="0" lvl="0" indent="-171447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97266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s-ES" sz="14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Herramientas (Tools)</a:t>
            </a:r>
            <a:r>
              <a:rPr lang="es-ES" sz="1400" b="0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. Funciones predefinidas y ejecutables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266" marR="0" lvl="0" indent="-171447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97266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s-ES" sz="14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Caja de Herramientas (Tools container)</a:t>
            </a:r>
            <a:r>
              <a:rPr lang="es-ES" sz="1400" b="0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.  Conjunto de Tools.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266" marR="0" lvl="0" indent="-171447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97266" marR="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s-ES" sz="14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Prompt del Sistema</a:t>
            </a:r>
            <a:r>
              <a:rPr lang="es-ES" sz="1400" b="0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rPr>
              <a:t>. 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Define el comportamiento y los límites del agente</a:t>
            </a:r>
            <a:endParaRPr sz="1400" b="0" i="0" u="none" strike="noStrike" cap="none">
              <a:solidFill>
                <a:srgbClr val="000000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313" name="Google Shape;313;p11" descr="Interfaz de usuario gráfica, Aplicación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9590" y="986642"/>
            <a:ext cx="3208020" cy="4137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06"/>
          <p:cNvSpPr txBox="1">
            <a:spLocks noGrp="1"/>
          </p:cNvSpPr>
          <p:nvPr>
            <p:ph type="body" idx="3"/>
          </p:nvPr>
        </p:nvSpPr>
        <p:spPr>
          <a:xfrm>
            <a:off x="352424" y="2691681"/>
            <a:ext cx="7134225" cy="16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08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dirty="0"/>
              <a:t>RAG VS AGENTIC RAG</a:t>
            </a:r>
            <a:endParaRPr dirty="0"/>
          </a:p>
        </p:txBody>
      </p:sp>
      <p:sp>
        <p:nvSpPr>
          <p:cNvPr id="332" name="Google Shape;332;p106"/>
          <p:cNvSpPr txBox="1">
            <a:spLocks noGrp="1"/>
          </p:cNvSpPr>
          <p:nvPr>
            <p:ph type="body" idx="1"/>
          </p:nvPr>
        </p:nvSpPr>
        <p:spPr>
          <a:xfrm>
            <a:off x="6535673" y="6098261"/>
            <a:ext cx="5342383" cy="37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/>
              <a:t>Práctica de IA, Bluetab / IBM Company — Junio 2025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Bluetab">
      <a:dk1>
        <a:srgbClr val="1F222C"/>
      </a:dk1>
      <a:lt1>
        <a:srgbClr val="FFFFFF"/>
      </a:lt1>
      <a:dk2>
        <a:srgbClr val="1F222C"/>
      </a:dk2>
      <a:lt2>
        <a:srgbClr val="E8E8E8"/>
      </a:lt2>
      <a:accent1>
        <a:srgbClr val="202492"/>
      </a:accent1>
      <a:accent2>
        <a:srgbClr val="E65300"/>
      </a:accent2>
      <a:accent3>
        <a:srgbClr val="008B80"/>
      </a:accent3>
      <a:accent4>
        <a:srgbClr val="16185E"/>
      </a:accent4>
      <a:accent5>
        <a:srgbClr val="542675"/>
      </a:accent5>
      <a:accent6>
        <a:srgbClr val="E33B28"/>
      </a:accent6>
      <a:hlink>
        <a:srgbClr val="0065FF"/>
      </a:hlink>
      <a:folHlink>
        <a:srgbClr val="E78C0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1470</Words>
  <Application>Microsoft Office PowerPoint</Application>
  <PresentationFormat>Panorámica</PresentationFormat>
  <Paragraphs>112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Titillium Web</vt:lpstr>
      <vt:lpstr>Arial</vt:lpstr>
      <vt:lpstr>Open Sans</vt:lpstr>
      <vt:lpstr>Play</vt:lpstr>
      <vt:lpstr>Titillium Web SemiBold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Jose Gutierrez</dc:creator>
  <cp:lastModifiedBy>Jose Javier Marti Camarasa</cp:lastModifiedBy>
  <cp:revision>8</cp:revision>
  <dcterms:created xsi:type="dcterms:W3CDTF">2024-03-25T10:23:40Z</dcterms:created>
  <dcterms:modified xsi:type="dcterms:W3CDTF">2025-11-18T06:28:03Z</dcterms:modified>
</cp:coreProperties>
</file>